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60" r:id="rId3"/>
    <p:sldId id="265" r:id="rId4"/>
    <p:sldId id="257" r:id="rId5"/>
    <p:sldId id="264" r:id="rId6"/>
    <p:sldId id="258" r:id="rId7"/>
    <p:sldId id="263" r:id="rId8"/>
    <p:sldId id="259" r:id="rId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C9DBE8-7474-44B1-9722-59523788B2E2}"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fr-FR"/>
        </a:p>
      </dgm:t>
    </dgm:pt>
    <dgm:pt modelId="{CF7617E7-0FB7-48EA-ADBB-8CE1F32A6473}">
      <dgm:prSet phldrT="[Texte]">
        <dgm:style>
          <a:lnRef idx="1">
            <a:schemeClr val="accent2"/>
          </a:lnRef>
          <a:fillRef idx="3">
            <a:schemeClr val="accent2"/>
          </a:fillRef>
          <a:effectRef idx="2">
            <a:schemeClr val="accent2"/>
          </a:effectRef>
          <a:fontRef idx="minor">
            <a:schemeClr val="lt1"/>
          </a:fontRef>
        </dgm:style>
      </dgm:prSet>
      <dgm:spPr/>
      <dgm:t>
        <a:bodyPr/>
        <a:lstStyle/>
        <a:p>
          <a:r>
            <a:rPr lang="fr-FR" b="1" dirty="0" smtClean="0">
              <a:solidFill>
                <a:srgbClr val="FFFF00"/>
              </a:solidFill>
            </a:rPr>
            <a:t>Dans quel service ?</a:t>
          </a:r>
          <a:endParaRPr lang="fr-FR" b="1" dirty="0">
            <a:solidFill>
              <a:srgbClr val="FFFF00"/>
            </a:solidFill>
          </a:endParaRPr>
        </a:p>
      </dgm:t>
    </dgm:pt>
    <dgm:pt modelId="{64360D92-FBF4-4AC2-B947-CF8F45650C66}" type="parTrans" cxnId="{27197519-4A89-4688-82F9-4687150DE0E2}">
      <dgm:prSet/>
      <dgm:spPr/>
      <dgm:t>
        <a:bodyPr/>
        <a:lstStyle/>
        <a:p>
          <a:endParaRPr lang="fr-FR"/>
        </a:p>
      </dgm:t>
    </dgm:pt>
    <dgm:pt modelId="{12AE5064-92BD-47EA-8415-A137017135C6}" type="sibTrans" cxnId="{27197519-4A89-4688-82F9-4687150DE0E2}">
      <dgm:prSet/>
      <dgm:spPr/>
      <dgm:t>
        <a:bodyPr/>
        <a:lstStyle/>
        <a:p>
          <a:endParaRPr lang="fr-FR"/>
        </a:p>
      </dgm:t>
    </dgm:pt>
    <dgm:pt modelId="{C56C2206-3EE9-4A83-ADB7-2390FC2EFAA3}">
      <dgm:prSet phldrT="[Texte]" custT="1">
        <dgm:style>
          <a:lnRef idx="0">
            <a:schemeClr val="accent3"/>
          </a:lnRef>
          <a:fillRef idx="3">
            <a:schemeClr val="accent3"/>
          </a:fillRef>
          <a:effectRef idx="3">
            <a:schemeClr val="accent3"/>
          </a:effectRef>
          <a:fontRef idx="minor">
            <a:schemeClr val="lt1"/>
          </a:fontRef>
        </dgm:style>
      </dgm:prSet>
      <dgm:spPr>
        <a:ln>
          <a:noFill/>
        </a:ln>
        <a:scene3d>
          <a:camera prst="orthographicFront" fov="0">
            <a:rot lat="0" lon="0" rev="0"/>
          </a:camera>
          <a:lightRig rig="glow" dir="tl">
            <a:rot lat="0" lon="0" rev="900000"/>
          </a:lightRig>
        </a:scene3d>
      </dgm:spPr>
      <dgm:t>
        <a:bodyPr/>
        <a:lstStyle/>
        <a:p>
          <a:r>
            <a:rPr lang="fr-FR" sz="2100" b="1" baseline="0" dirty="0" smtClean="0"/>
            <a:t>Service commercial</a:t>
          </a:r>
        </a:p>
        <a:p>
          <a:endParaRPr lang="fr-FR" sz="2000" b="1" cap="none" spc="0" baseline="0" dirty="0">
            <a:ln w="12700">
              <a:solidFill>
                <a:schemeClr val="tx2">
                  <a:satMod val="155000"/>
                </a:schemeClr>
              </a:solidFill>
              <a:prstDash val="solid"/>
            </a:ln>
            <a:solidFill>
              <a:schemeClr val="accent4">
                <a:lumMod val="75000"/>
              </a:schemeClr>
            </a:solidFill>
            <a:effectLst/>
          </a:endParaRPr>
        </a:p>
      </dgm:t>
    </dgm:pt>
    <dgm:pt modelId="{F8FAEB00-DF64-470A-B86F-B755934EB092}" type="parTrans" cxnId="{720FC581-30E6-4C26-B0DE-F3D5947E5D4C}">
      <dgm:prSet/>
      <dgm:spPr/>
      <dgm:t>
        <a:bodyPr/>
        <a:lstStyle/>
        <a:p>
          <a:endParaRPr lang="fr-FR"/>
        </a:p>
      </dgm:t>
    </dgm:pt>
    <dgm:pt modelId="{C6CED89D-8F36-4499-9C83-9163FEFD1A66}" type="sibTrans" cxnId="{720FC581-30E6-4C26-B0DE-F3D5947E5D4C}">
      <dgm:prSet/>
      <dgm:spPr/>
      <dgm:t>
        <a:bodyPr/>
        <a:lstStyle/>
        <a:p>
          <a:endParaRPr lang="fr-FR"/>
        </a:p>
      </dgm:t>
    </dgm:pt>
    <dgm:pt modelId="{7B9D8362-C4F7-4F73-B04A-D7D720700D6D}">
      <dgm:prSet phldrT="[Texte]">
        <dgm:style>
          <a:lnRef idx="1">
            <a:schemeClr val="accent4"/>
          </a:lnRef>
          <a:fillRef idx="3">
            <a:schemeClr val="accent4"/>
          </a:fillRef>
          <a:effectRef idx="2">
            <a:schemeClr val="accent4"/>
          </a:effectRef>
          <a:fontRef idx="minor">
            <a:schemeClr val="lt1"/>
          </a:fontRef>
        </dgm:style>
      </dgm:prSet>
      <dgm:spPr/>
      <dgm:t>
        <a:bodyPr/>
        <a:lstStyle/>
        <a:p>
          <a:r>
            <a:rPr lang="fr-FR" b="1" dirty="0" smtClean="0">
              <a:solidFill>
                <a:schemeClr val="bg2"/>
              </a:solidFill>
            </a:rPr>
            <a:t>Service administratif</a:t>
          </a:r>
          <a:endParaRPr lang="fr-FR" b="1" dirty="0">
            <a:solidFill>
              <a:schemeClr val="bg2"/>
            </a:solidFill>
          </a:endParaRPr>
        </a:p>
      </dgm:t>
    </dgm:pt>
    <dgm:pt modelId="{85A13A39-3773-4B1B-9195-E7B49DD5C714}" type="parTrans" cxnId="{C56D904B-2CA5-40F3-9B14-A99BBED21A0E}">
      <dgm:prSet/>
      <dgm:spPr/>
      <dgm:t>
        <a:bodyPr/>
        <a:lstStyle/>
        <a:p>
          <a:endParaRPr lang="fr-FR"/>
        </a:p>
      </dgm:t>
    </dgm:pt>
    <dgm:pt modelId="{65CA5A20-9FDD-4800-A82A-90891484329E}" type="sibTrans" cxnId="{C56D904B-2CA5-40F3-9B14-A99BBED21A0E}">
      <dgm:prSet/>
      <dgm:spPr/>
      <dgm:t>
        <a:bodyPr/>
        <a:lstStyle/>
        <a:p>
          <a:endParaRPr lang="fr-FR"/>
        </a:p>
      </dgm:t>
    </dgm:pt>
    <dgm:pt modelId="{18DD8ED5-023C-4DAC-9142-20642FEDCD21}">
      <dgm:prSet phldrT="[Texte]">
        <dgm:style>
          <a:lnRef idx="1">
            <a:schemeClr val="dk1"/>
          </a:lnRef>
          <a:fillRef idx="3">
            <a:schemeClr val="dk1"/>
          </a:fillRef>
          <a:effectRef idx="2">
            <a:schemeClr val="dk1"/>
          </a:effectRef>
          <a:fontRef idx="minor">
            <a:schemeClr val="lt1"/>
          </a:fontRef>
        </dgm:style>
      </dgm:prSet>
      <dgm:spPr/>
      <dgm:t>
        <a:bodyPr/>
        <a:lstStyle/>
        <a:p>
          <a:r>
            <a:rPr lang="fr-FR" b="1" dirty="0" smtClean="0">
              <a:solidFill>
                <a:schemeClr val="tx2"/>
              </a:solidFill>
            </a:rPr>
            <a:t>Service Gestion des ressources humaines</a:t>
          </a:r>
          <a:endParaRPr lang="fr-FR" b="1" dirty="0">
            <a:solidFill>
              <a:schemeClr val="tx2"/>
            </a:solidFill>
          </a:endParaRPr>
        </a:p>
      </dgm:t>
    </dgm:pt>
    <dgm:pt modelId="{E6E92976-3DE1-4527-B3D3-AA3F4316CBE4}" type="parTrans" cxnId="{0CA60783-43D4-4EBD-AEFE-072C504D8654}">
      <dgm:prSet/>
      <dgm:spPr/>
      <dgm:t>
        <a:bodyPr/>
        <a:lstStyle/>
        <a:p>
          <a:endParaRPr lang="fr-FR"/>
        </a:p>
      </dgm:t>
    </dgm:pt>
    <dgm:pt modelId="{1F3F0716-1F74-4F6D-9088-90CFD0554EA3}" type="sibTrans" cxnId="{0CA60783-43D4-4EBD-AEFE-072C504D8654}">
      <dgm:prSet/>
      <dgm:spPr/>
      <dgm:t>
        <a:bodyPr/>
        <a:lstStyle/>
        <a:p>
          <a:endParaRPr lang="fr-FR"/>
        </a:p>
      </dgm:t>
    </dgm:pt>
    <dgm:pt modelId="{8761D6ED-7B8F-4774-9314-D7910BCE34BF}">
      <dgm:prSet phldrT="[Texte]">
        <dgm:style>
          <a:lnRef idx="1">
            <a:schemeClr val="accent4"/>
          </a:lnRef>
          <a:fillRef idx="2">
            <a:schemeClr val="accent4"/>
          </a:fillRef>
          <a:effectRef idx="1">
            <a:schemeClr val="accent4"/>
          </a:effectRef>
          <a:fontRef idx="minor">
            <a:schemeClr val="dk1"/>
          </a:fontRef>
        </dgm:style>
      </dgm:prSet>
      <dgm:spPr/>
      <dgm:t>
        <a:bodyPr/>
        <a:lstStyle/>
        <a:p>
          <a:r>
            <a:rPr lang="fr-FR" b="1" dirty="0" smtClean="0">
              <a:solidFill>
                <a:schemeClr val="accent6"/>
              </a:solidFill>
            </a:rPr>
            <a:t>Service juridique et social</a:t>
          </a:r>
          <a:endParaRPr lang="fr-FR" b="1" dirty="0">
            <a:solidFill>
              <a:schemeClr val="accent6"/>
            </a:solidFill>
          </a:endParaRPr>
        </a:p>
      </dgm:t>
    </dgm:pt>
    <dgm:pt modelId="{EF07BE6D-D995-4187-88AD-31CE8D5903DF}" type="parTrans" cxnId="{AA505EDA-08B5-4F67-AAC7-38859C8A61A1}">
      <dgm:prSet/>
      <dgm:spPr/>
      <dgm:t>
        <a:bodyPr/>
        <a:lstStyle/>
        <a:p>
          <a:endParaRPr lang="fr-FR"/>
        </a:p>
      </dgm:t>
    </dgm:pt>
    <dgm:pt modelId="{12B5FC38-7BE9-47A0-AE82-DF6301FBDFC1}" type="sibTrans" cxnId="{AA505EDA-08B5-4F67-AAC7-38859C8A61A1}">
      <dgm:prSet/>
      <dgm:spPr/>
      <dgm:t>
        <a:bodyPr/>
        <a:lstStyle/>
        <a:p>
          <a:endParaRPr lang="fr-FR"/>
        </a:p>
      </dgm:t>
    </dgm:pt>
    <dgm:pt modelId="{AB6145FB-952C-4332-9961-9500F1E11FE6}" type="pres">
      <dgm:prSet presAssocID="{57C9DBE8-7474-44B1-9722-59523788B2E2}" presName="composite" presStyleCnt="0">
        <dgm:presLayoutVars>
          <dgm:chMax val="1"/>
          <dgm:dir/>
          <dgm:resizeHandles val="exact"/>
        </dgm:presLayoutVars>
      </dgm:prSet>
      <dgm:spPr/>
      <dgm:t>
        <a:bodyPr/>
        <a:lstStyle/>
        <a:p>
          <a:endParaRPr lang="fr-FR"/>
        </a:p>
      </dgm:t>
    </dgm:pt>
    <dgm:pt modelId="{1E51F82A-B7DB-4B6D-881E-03A244821DDA}" type="pres">
      <dgm:prSet presAssocID="{57C9DBE8-7474-44B1-9722-59523788B2E2}" presName="radial" presStyleCnt="0">
        <dgm:presLayoutVars>
          <dgm:animLvl val="ctr"/>
        </dgm:presLayoutVars>
      </dgm:prSet>
      <dgm:spPr/>
    </dgm:pt>
    <dgm:pt modelId="{CDAA4837-383A-4693-B0AD-80E936A8FA3F}" type="pres">
      <dgm:prSet presAssocID="{CF7617E7-0FB7-48EA-ADBB-8CE1F32A6473}" presName="centerShape" presStyleLbl="vennNode1" presStyleIdx="0" presStyleCnt="5"/>
      <dgm:spPr/>
      <dgm:t>
        <a:bodyPr/>
        <a:lstStyle/>
        <a:p>
          <a:endParaRPr lang="fr-FR"/>
        </a:p>
      </dgm:t>
    </dgm:pt>
    <dgm:pt modelId="{9954F88F-DF6C-45EB-B246-4F6BADC8CE2B}" type="pres">
      <dgm:prSet presAssocID="{C56C2206-3EE9-4A83-ADB7-2390FC2EFAA3}" presName="node" presStyleLbl="vennNode1" presStyleIdx="1" presStyleCnt="5" custScaleX="169028" custScaleY="140026">
        <dgm:presLayoutVars>
          <dgm:bulletEnabled val="1"/>
        </dgm:presLayoutVars>
      </dgm:prSet>
      <dgm:spPr/>
      <dgm:t>
        <a:bodyPr/>
        <a:lstStyle/>
        <a:p>
          <a:endParaRPr lang="fr-FR"/>
        </a:p>
      </dgm:t>
    </dgm:pt>
    <dgm:pt modelId="{508C9ABB-3B85-4A1A-BB10-B0C97486EDE8}" type="pres">
      <dgm:prSet presAssocID="{7B9D8362-C4F7-4F73-B04A-D7D720700D6D}" presName="node" presStyleLbl="vennNode1" presStyleIdx="2" presStyleCnt="5" custScaleX="180584" custScaleY="151347" custRadScaleRad="123155" custRadScaleInc="869">
        <dgm:presLayoutVars>
          <dgm:bulletEnabled val="1"/>
        </dgm:presLayoutVars>
      </dgm:prSet>
      <dgm:spPr/>
      <dgm:t>
        <a:bodyPr/>
        <a:lstStyle/>
        <a:p>
          <a:endParaRPr lang="fr-FR"/>
        </a:p>
      </dgm:t>
    </dgm:pt>
    <dgm:pt modelId="{73CE4721-A9C4-4E4F-A20D-E3F0B93B939B}" type="pres">
      <dgm:prSet presAssocID="{18DD8ED5-023C-4DAC-9142-20642FEDCD21}" presName="node" presStyleLbl="vennNode1" presStyleIdx="3" presStyleCnt="5" custScaleX="169028" custScaleY="144385">
        <dgm:presLayoutVars>
          <dgm:bulletEnabled val="1"/>
        </dgm:presLayoutVars>
      </dgm:prSet>
      <dgm:spPr/>
      <dgm:t>
        <a:bodyPr/>
        <a:lstStyle/>
        <a:p>
          <a:endParaRPr lang="fr-FR"/>
        </a:p>
      </dgm:t>
    </dgm:pt>
    <dgm:pt modelId="{11EE552F-C208-47E8-8DEF-325DA9484297}" type="pres">
      <dgm:prSet presAssocID="{8761D6ED-7B8F-4774-9314-D7910BCE34BF}" presName="node" presStyleLbl="vennNode1" presStyleIdx="4" presStyleCnt="5" custScaleX="175032" custScaleY="146969" custRadScaleRad="118409" custRadScaleInc="0">
        <dgm:presLayoutVars>
          <dgm:bulletEnabled val="1"/>
        </dgm:presLayoutVars>
      </dgm:prSet>
      <dgm:spPr/>
      <dgm:t>
        <a:bodyPr/>
        <a:lstStyle/>
        <a:p>
          <a:endParaRPr lang="fr-FR"/>
        </a:p>
      </dgm:t>
    </dgm:pt>
  </dgm:ptLst>
  <dgm:cxnLst>
    <dgm:cxn modelId="{720FC581-30E6-4C26-B0DE-F3D5947E5D4C}" srcId="{CF7617E7-0FB7-48EA-ADBB-8CE1F32A6473}" destId="{C56C2206-3EE9-4A83-ADB7-2390FC2EFAA3}" srcOrd="0" destOrd="0" parTransId="{F8FAEB00-DF64-470A-B86F-B755934EB092}" sibTransId="{C6CED89D-8F36-4499-9C83-9163FEFD1A66}"/>
    <dgm:cxn modelId="{C07A8CA0-E671-4D90-9E9B-8F7C551AFD3C}" type="presOf" srcId="{7B9D8362-C4F7-4F73-B04A-D7D720700D6D}" destId="{508C9ABB-3B85-4A1A-BB10-B0C97486EDE8}" srcOrd="0" destOrd="0" presId="urn:microsoft.com/office/officeart/2005/8/layout/radial3"/>
    <dgm:cxn modelId="{AA505EDA-08B5-4F67-AAC7-38859C8A61A1}" srcId="{CF7617E7-0FB7-48EA-ADBB-8CE1F32A6473}" destId="{8761D6ED-7B8F-4774-9314-D7910BCE34BF}" srcOrd="3" destOrd="0" parTransId="{EF07BE6D-D995-4187-88AD-31CE8D5903DF}" sibTransId="{12B5FC38-7BE9-47A0-AE82-DF6301FBDFC1}"/>
    <dgm:cxn modelId="{82FD59D9-4599-4760-9060-4C3F0B3C6A1B}" type="presOf" srcId="{CF7617E7-0FB7-48EA-ADBB-8CE1F32A6473}" destId="{CDAA4837-383A-4693-B0AD-80E936A8FA3F}" srcOrd="0" destOrd="0" presId="urn:microsoft.com/office/officeart/2005/8/layout/radial3"/>
    <dgm:cxn modelId="{0CA60783-43D4-4EBD-AEFE-072C504D8654}" srcId="{CF7617E7-0FB7-48EA-ADBB-8CE1F32A6473}" destId="{18DD8ED5-023C-4DAC-9142-20642FEDCD21}" srcOrd="2" destOrd="0" parTransId="{E6E92976-3DE1-4527-B3D3-AA3F4316CBE4}" sibTransId="{1F3F0716-1F74-4F6D-9088-90CFD0554EA3}"/>
    <dgm:cxn modelId="{13B1A9E9-1E9D-435B-A7AE-4D997E9F5B6D}" type="presOf" srcId="{57C9DBE8-7474-44B1-9722-59523788B2E2}" destId="{AB6145FB-952C-4332-9961-9500F1E11FE6}" srcOrd="0" destOrd="0" presId="urn:microsoft.com/office/officeart/2005/8/layout/radial3"/>
    <dgm:cxn modelId="{DBE1C726-227F-4DAA-801E-216FCB79306D}" type="presOf" srcId="{C56C2206-3EE9-4A83-ADB7-2390FC2EFAA3}" destId="{9954F88F-DF6C-45EB-B246-4F6BADC8CE2B}" srcOrd="0" destOrd="0" presId="urn:microsoft.com/office/officeart/2005/8/layout/radial3"/>
    <dgm:cxn modelId="{5EA27C14-85B5-4C6A-B173-7F1F9D6F9278}" type="presOf" srcId="{18DD8ED5-023C-4DAC-9142-20642FEDCD21}" destId="{73CE4721-A9C4-4E4F-A20D-E3F0B93B939B}" srcOrd="0" destOrd="0" presId="urn:microsoft.com/office/officeart/2005/8/layout/radial3"/>
    <dgm:cxn modelId="{27197519-4A89-4688-82F9-4687150DE0E2}" srcId="{57C9DBE8-7474-44B1-9722-59523788B2E2}" destId="{CF7617E7-0FB7-48EA-ADBB-8CE1F32A6473}" srcOrd="0" destOrd="0" parTransId="{64360D92-FBF4-4AC2-B947-CF8F45650C66}" sibTransId="{12AE5064-92BD-47EA-8415-A137017135C6}"/>
    <dgm:cxn modelId="{A65CE058-A4DB-45B6-A771-58F3ABF2E192}" type="presOf" srcId="{8761D6ED-7B8F-4774-9314-D7910BCE34BF}" destId="{11EE552F-C208-47E8-8DEF-325DA9484297}" srcOrd="0" destOrd="0" presId="urn:microsoft.com/office/officeart/2005/8/layout/radial3"/>
    <dgm:cxn modelId="{C56D904B-2CA5-40F3-9B14-A99BBED21A0E}" srcId="{CF7617E7-0FB7-48EA-ADBB-8CE1F32A6473}" destId="{7B9D8362-C4F7-4F73-B04A-D7D720700D6D}" srcOrd="1" destOrd="0" parTransId="{85A13A39-3773-4B1B-9195-E7B49DD5C714}" sibTransId="{65CA5A20-9FDD-4800-A82A-90891484329E}"/>
    <dgm:cxn modelId="{04428E04-42D7-4569-9B81-466D364E8B21}" type="presParOf" srcId="{AB6145FB-952C-4332-9961-9500F1E11FE6}" destId="{1E51F82A-B7DB-4B6D-881E-03A244821DDA}" srcOrd="0" destOrd="0" presId="urn:microsoft.com/office/officeart/2005/8/layout/radial3"/>
    <dgm:cxn modelId="{F1D16B0C-E600-43B3-8B5F-3A5A0AA2C894}" type="presParOf" srcId="{1E51F82A-B7DB-4B6D-881E-03A244821DDA}" destId="{CDAA4837-383A-4693-B0AD-80E936A8FA3F}" srcOrd="0" destOrd="0" presId="urn:microsoft.com/office/officeart/2005/8/layout/radial3"/>
    <dgm:cxn modelId="{FEFA0967-9851-4978-9C74-0064F3033047}" type="presParOf" srcId="{1E51F82A-B7DB-4B6D-881E-03A244821DDA}" destId="{9954F88F-DF6C-45EB-B246-4F6BADC8CE2B}" srcOrd="1" destOrd="0" presId="urn:microsoft.com/office/officeart/2005/8/layout/radial3"/>
    <dgm:cxn modelId="{115FCAE7-C334-408B-9AEA-C2754157C056}" type="presParOf" srcId="{1E51F82A-B7DB-4B6D-881E-03A244821DDA}" destId="{508C9ABB-3B85-4A1A-BB10-B0C97486EDE8}" srcOrd="2" destOrd="0" presId="urn:microsoft.com/office/officeart/2005/8/layout/radial3"/>
    <dgm:cxn modelId="{E9115F59-B51E-4ECA-8F85-00615B1A15D9}" type="presParOf" srcId="{1E51F82A-B7DB-4B6D-881E-03A244821DDA}" destId="{73CE4721-A9C4-4E4F-A20D-E3F0B93B939B}" srcOrd="3" destOrd="0" presId="urn:microsoft.com/office/officeart/2005/8/layout/radial3"/>
    <dgm:cxn modelId="{BC4C12B9-F8CC-4A3D-A005-F38D6AF44FA6}" type="presParOf" srcId="{1E51F82A-B7DB-4B6D-881E-03A244821DDA}" destId="{11EE552F-C208-47E8-8DEF-325DA9484297}" srcOrd="4" destOrd="0" presId="urn:microsoft.com/office/officeart/2005/8/layout/radial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DAA4837-383A-4693-B0AD-80E936A8FA3F}">
      <dsp:nvSpPr>
        <dsp:cNvPr id="0" name=""/>
        <dsp:cNvSpPr/>
      </dsp:nvSpPr>
      <dsp:spPr>
        <a:xfrm>
          <a:off x="2939168" y="1078911"/>
          <a:ext cx="2724802" cy="2724802"/>
        </a:xfrm>
        <a:prstGeom prst="ellipse">
          <a:avLst/>
        </a:prstGeom>
        <a:gradFill rotWithShape="1">
          <a:gsLst>
            <a:gs pos="0">
              <a:schemeClr val="accent2">
                <a:tint val="98000"/>
                <a:shade val="25000"/>
                <a:satMod val="250000"/>
              </a:schemeClr>
            </a:gs>
            <a:gs pos="68000">
              <a:schemeClr val="accent2">
                <a:tint val="86000"/>
                <a:satMod val="115000"/>
              </a:schemeClr>
            </a:gs>
            <a:gs pos="100000">
              <a:schemeClr val="accent2">
                <a:tint val="50000"/>
                <a:satMod val="150000"/>
              </a:schemeClr>
            </a:gs>
          </a:gsLst>
          <a:path path="circle">
            <a:fillToRect l="50000" t="130000" r="50000" b="-30000"/>
          </a:path>
        </a:gradFill>
        <a:ln w="9525" cap="flat" cmpd="sng" algn="ctr">
          <a:solidFill>
            <a:schemeClr val="accent2">
              <a:shade val="50000"/>
              <a:satMod val="103000"/>
            </a:schemeClr>
          </a:solidFill>
          <a:prstDash val="solid"/>
        </a:ln>
        <a:effectLst>
          <a:outerShdw blurRad="57150" dist="38100" dir="5400000" algn="ctr" rotWithShape="0">
            <a:schemeClr val="accent2">
              <a:shade val="9000"/>
              <a:satMod val="105000"/>
              <a:alpha val="48000"/>
            </a:scheme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fr-FR" sz="3600" b="1" kern="1200" dirty="0" smtClean="0">
              <a:solidFill>
                <a:srgbClr val="FFFF00"/>
              </a:solidFill>
            </a:rPr>
            <a:t>Dans quel service ?</a:t>
          </a:r>
          <a:endParaRPr lang="fr-FR" sz="3600" b="1" kern="1200" dirty="0">
            <a:solidFill>
              <a:srgbClr val="FFFF00"/>
            </a:solidFill>
          </a:endParaRPr>
        </a:p>
      </dsp:txBody>
      <dsp:txXfrm>
        <a:off x="2939168" y="1078911"/>
        <a:ext cx="2724802" cy="2724802"/>
      </dsp:txXfrm>
    </dsp:sp>
    <dsp:sp modelId="{9954F88F-DF6C-45EB-B246-4F6BADC8CE2B}">
      <dsp:nvSpPr>
        <dsp:cNvPr id="0" name=""/>
        <dsp:cNvSpPr/>
      </dsp:nvSpPr>
      <dsp:spPr>
        <a:xfrm>
          <a:off x="3150150" y="-287017"/>
          <a:ext cx="2302839" cy="1907715"/>
        </a:xfrm>
        <a:prstGeom prst="ellipse">
          <a:avLst/>
        </a:prstGeom>
        <a:gradFill rotWithShape="1">
          <a:gsLst>
            <a:gs pos="0">
              <a:schemeClr val="accent3">
                <a:tint val="98000"/>
                <a:shade val="25000"/>
                <a:satMod val="250000"/>
              </a:schemeClr>
            </a:gs>
            <a:gs pos="68000">
              <a:schemeClr val="accent3">
                <a:tint val="86000"/>
                <a:satMod val="115000"/>
              </a:schemeClr>
            </a:gs>
            <a:gs pos="100000">
              <a:schemeClr val="accent3">
                <a:tint val="50000"/>
                <a:satMod val="150000"/>
              </a:schemeClr>
            </a:gs>
          </a:gsLst>
          <a:path path="circle">
            <a:fillToRect l="50000" t="130000" r="50000" b="-30000"/>
          </a:path>
        </a:gradFill>
        <a:ln>
          <a:noFill/>
        </a:ln>
        <a:effectLst>
          <a:outerShdw blurRad="57150" dist="38100" dir="5400000" algn="ctr" rotWithShape="0">
            <a:schemeClr val="accent3">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hemeClr val="accent3"/>
        </a:lnRef>
        <a:fillRef idx="3">
          <a:schemeClr val="accent3"/>
        </a:fillRef>
        <a:effectRef idx="3">
          <a:schemeClr val="accent3"/>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b="1" kern="1200" baseline="0" dirty="0" smtClean="0"/>
            <a:t>Service commercial</a:t>
          </a:r>
        </a:p>
        <a:p>
          <a:pPr lvl="0" algn="ctr" defTabSz="933450">
            <a:lnSpc>
              <a:spcPct val="90000"/>
            </a:lnSpc>
            <a:spcBef>
              <a:spcPct val="0"/>
            </a:spcBef>
            <a:spcAft>
              <a:spcPct val="35000"/>
            </a:spcAft>
          </a:pPr>
          <a:endParaRPr lang="fr-FR" sz="2000" b="1" kern="1200" cap="none" spc="0" baseline="0" dirty="0">
            <a:ln w="12700">
              <a:solidFill>
                <a:schemeClr val="tx2">
                  <a:satMod val="155000"/>
                </a:schemeClr>
              </a:solidFill>
              <a:prstDash val="solid"/>
            </a:ln>
            <a:solidFill>
              <a:schemeClr val="accent4">
                <a:lumMod val="75000"/>
              </a:schemeClr>
            </a:solidFill>
            <a:effectLst/>
          </a:endParaRPr>
        </a:p>
      </dsp:txBody>
      <dsp:txXfrm>
        <a:off x="3150150" y="-287017"/>
        <a:ext cx="2302839" cy="1907715"/>
      </dsp:txXfrm>
    </dsp:sp>
    <dsp:sp modelId="{508C9ABB-3B85-4A1A-BB10-B0C97486EDE8}">
      <dsp:nvSpPr>
        <dsp:cNvPr id="0" name=""/>
        <dsp:cNvSpPr/>
      </dsp:nvSpPr>
      <dsp:spPr>
        <a:xfrm>
          <a:off x="5256579" y="1440166"/>
          <a:ext cx="2460278" cy="2061953"/>
        </a:xfrm>
        <a:prstGeom prst="ellipse">
          <a:avLst/>
        </a:prstGeom>
        <a:gradFill rotWithShape="1">
          <a:gsLst>
            <a:gs pos="0">
              <a:schemeClr val="accent4">
                <a:tint val="98000"/>
                <a:shade val="25000"/>
                <a:satMod val="250000"/>
              </a:schemeClr>
            </a:gs>
            <a:gs pos="68000">
              <a:schemeClr val="accent4">
                <a:tint val="86000"/>
                <a:satMod val="115000"/>
              </a:schemeClr>
            </a:gs>
            <a:gs pos="100000">
              <a:schemeClr val="accent4">
                <a:tint val="50000"/>
                <a:satMod val="150000"/>
              </a:schemeClr>
            </a:gs>
          </a:gsLst>
          <a:path path="circle">
            <a:fillToRect l="50000" t="130000" r="50000" b="-30000"/>
          </a:path>
        </a:gradFill>
        <a:ln w="9525" cap="flat" cmpd="sng" algn="ctr">
          <a:solidFill>
            <a:schemeClr val="accent4">
              <a:shade val="50000"/>
              <a:satMod val="103000"/>
            </a:schemeClr>
          </a:solidFill>
          <a:prstDash val="solid"/>
        </a:ln>
        <a:effectLst>
          <a:outerShdw blurRad="57150" dist="38100" dir="5400000" algn="ctr" rotWithShape="0">
            <a:schemeClr val="accent4">
              <a:shade val="9000"/>
              <a:satMod val="105000"/>
              <a:alpha val="48000"/>
            </a:scheme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b="1" kern="1200" dirty="0" smtClean="0">
              <a:solidFill>
                <a:schemeClr val="bg2"/>
              </a:solidFill>
            </a:rPr>
            <a:t>Service administratif</a:t>
          </a:r>
          <a:endParaRPr lang="fr-FR" sz="2100" b="1" kern="1200" dirty="0">
            <a:solidFill>
              <a:schemeClr val="bg2"/>
            </a:solidFill>
          </a:endParaRPr>
        </a:p>
      </dsp:txBody>
      <dsp:txXfrm>
        <a:off x="5256579" y="1440166"/>
        <a:ext cx="2460278" cy="2061953"/>
      </dsp:txXfrm>
    </dsp:sp>
    <dsp:sp modelId="{73CE4721-A9C4-4E4F-A20D-E3F0B93B939B}">
      <dsp:nvSpPr>
        <dsp:cNvPr id="0" name=""/>
        <dsp:cNvSpPr/>
      </dsp:nvSpPr>
      <dsp:spPr>
        <a:xfrm>
          <a:off x="3150150" y="3232234"/>
          <a:ext cx="2302839" cy="1967103"/>
        </a:xfrm>
        <a:prstGeom prst="ellipse">
          <a:avLst/>
        </a:prstGeom>
        <a:gradFill rotWithShape="1">
          <a:gsLst>
            <a:gs pos="0">
              <a:schemeClr val="dk1">
                <a:tint val="98000"/>
                <a:shade val="25000"/>
                <a:satMod val="250000"/>
              </a:schemeClr>
            </a:gs>
            <a:gs pos="68000">
              <a:schemeClr val="dk1">
                <a:tint val="86000"/>
                <a:satMod val="115000"/>
              </a:schemeClr>
            </a:gs>
            <a:gs pos="100000">
              <a:schemeClr val="dk1">
                <a:tint val="50000"/>
                <a:satMod val="150000"/>
              </a:schemeClr>
            </a:gs>
          </a:gsLst>
          <a:path path="circle">
            <a:fillToRect l="50000" t="130000" r="50000" b="-30000"/>
          </a:path>
        </a:gradFill>
        <a:ln w="9525" cap="flat" cmpd="sng" algn="ctr">
          <a:solidFill>
            <a:schemeClr val="dk1">
              <a:shade val="50000"/>
              <a:satMod val="103000"/>
            </a:schemeClr>
          </a:solidFill>
          <a:prstDash val="solid"/>
        </a:ln>
        <a:effectLst>
          <a:outerShdw blurRad="57150" dist="38100" dir="5400000" algn="ctr" rotWithShape="0">
            <a:schemeClr val="dk1">
              <a:shade val="9000"/>
              <a:satMod val="105000"/>
              <a:alpha val="48000"/>
            </a:schemeClr>
          </a:outerShdw>
        </a:effectLst>
      </dsp:spPr>
      <dsp:style>
        <a:lnRef idx="1">
          <a:schemeClr val="dk1"/>
        </a:lnRef>
        <a:fillRef idx="3">
          <a:schemeClr val="dk1"/>
        </a:fillRef>
        <a:effectRef idx="2">
          <a:schemeClr val="dk1"/>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b="1" kern="1200" dirty="0" smtClean="0">
              <a:solidFill>
                <a:schemeClr val="tx2"/>
              </a:solidFill>
            </a:rPr>
            <a:t>Service Gestion des ressources humaines</a:t>
          </a:r>
          <a:endParaRPr lang="fr-FR" sz="2100" b="1" kern="1200" dirty="0">
            <a:solidFill>
              <a:schemeClr val="tx2"/>
            </a:solidFill>
          </a:endParaRPr>
        </a:p>
      </dsp:txBody>
      <dsp:txXfrm>
        <a:off x="3150150" y="3232234"/>
        <a:ext cx="2302839" cy="1967103"/>
      </dsp:txXfrm>
    </dsp:sp>
    <dsp:sp modelId="{11EE552F-C208-47E8-8DEF-325DA9484297}">
      <dsp:nvSpPr>
        <dsp:cNvPr id="0" name=""/>
        <dsp:cNvSpPr/>
      </dsp:nvSpPr>
      <dsp:spPr>
        <a:xfrm>
          <a:off x="1008115" y="1440159"/>
          <a:ext cx="2384638" cy="2002307"/>
        </a:xfrm>
        <a:prstGeom prst="ellipse">
          <a:avLst/>
        </a:prstGeom>
        <a:gradFill rotWithShape="1">
          <a:gsLst>
            <a:gs pos="0">
              <a:schemeClr val="accent4">
                <a:tint val="70000"/>
                <a:satMod val="130000"/>
              </a:schemeClr>
            </a:gs>
            <a:gs pos="43000">
              <a:schemeClr val="accent4">
                <a:tint val="44000"/>
                <a:satMod val="165000"/>
              </a:schemeClr>
            </a:gs>
            <a:gs pos="93000">
              <a:schemeClr val="accent4">
                <a:tint val="15000"/>
                <a:satMod val="165000"/>
              </a:schemeClr>
            </a:gs>
            <a:gs pos="100000">
              <a:schemeClr val="accent4">
                <a:tint val="5000"/>
                <a:satMod val="250000"/>
              </a:schemeClr>
            </a:gs>
          </a:gsLst>
          <a:path path="circle">
            <a:fillToRect l="50000" t="130000" r="50000" b="-30000"/>
          </a:path>
        </a:gradFill>
        <a:ln w="9525" cap="flat" cmpd="sng" algn="ctr">
          <a:solidFill>
            <a:schemeClr val="accent4">
              <a:shade val="50000"/>
              <a:satMod val="103000"/>
            </a:schemeClr>
          </a:solidFill>
          <a:prstDash val="solid"/>
        </a:ln>
        <a:effectLst>
          <a:outerShdw blurRad="57150" dist="38100" dir="5400000" algn="ctr" rotWithShape="0">
            <a:schemeClr val="accent4">
              <a:shade val="9000"/>
              <a:satMod val="105000"/>
              <a:alpha val="48000"/>
            </a:scheme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fr-FR" sz="2100" b="1" kern="1200" dirty="0" smtClean="0">
              <a:solidFill>
                <a:schemeClr val="accent6"/>
              </a:solidFill>
            </a:rPr>
            <a:t>Service juridique et social</a:t>
          </a:r>
          <a:endParaRPr lang="fr-FR" sz="2100" b="1" kern="1200" dirty="0">
            <a:solidFill>
              <a:schemeClr val="accent6"/>
            </a:solidFill>
          </a:endParaRPr>
        </a:p>
      </dsp:txBody>
      <dsp:txXfrm>
        <a:off x="1008115" y="1440159"/>
        <a:ext cx="2384638" cy="2002307"/>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717C1B5-8DC9-4412-9ED1-18082CEEFBB7}" type="datetimeFigureOut">
              <a:rPr lang="fr-FR"/>
              <a:pPr>
                <a:defRPr/>
              </a:pPr>
              <a:t>23/05/2013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180DA3D-728B-498C-95E4-C6CF0917B5EA}"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433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1434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1D08A4-5EF1-4CE5-994A-604FAA0A2D71}" type="slidenum">
              <a:rPr lang="fr-FR"/>
              <a:pPr fontAlgn="base">
                <a:spcBef>
                  <a:spcPct val="0"/>
                </a:spcBef>
                <a:spcAft>
                  <a:spcPct val="0"/>
                </a:spcAft>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536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fr-FR" smtClean="0"/>
              <a:t>Précisez les différents métiers possibles: gestionnaire admin, assistant admin, adjoint admin, technicien des services admin,  employé admin, agent de gestion admin, assistant de gestion, gestionnaire commercial, gestionnaire du personnel. Insistez sur le fait que ce sont des métiers d’avenir.</a:t>
            </a:r>
          </a:p>
        </p:txBody>
      </p:sp>
      <p:sp>
        <p:nvSpPr>
          <p:cNvPr id="1536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78E493-330D-46BC-AF53-2D43EC1A80BC}" type="slidenum">
              <a:rPr lang="fr-FR"/>
              <a:pPr fontAlgn="base">
                <a:spcBef>
                  <a:spcPct val="0"/>
                </a:spcBef>
                <a:spcAft>
                  <a:spcPct val="0"/>
                </a:spcAft>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38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fr-FR" smtClean="0"/>
              <a:t>Insistez sur la polyvalence de la fonction. D’autres services peuvent être ajoutés selon les organisations: logistique, production, communication…</a:t>
            </a:r>
          </a:p>
        </p:txBody>
      </p:sp>
      <p:sp>
        <p:nvSpPr>
          <p:cNvPr id="16388"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834B01-DA37-498D-852D-CBCB1DFF6F0C}" type="slidenum">
              <a:rPr lang="fr-FR"/>
              <a:pPr fontAlgn="base">
                <a:spcBef>
                  <a:spcPct val="0"/>
                </a:spcBef>
                <a:spcAft>
                  <a:spcPct val="0"/>
                </a:spcAft>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741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fr-FR" smtClean="0"/>
              <a:t>Indiquez les modalités d’examen: la plupart des épreuves sont en CCF (contrôle en cours de formation) que ce soit pour le BEP et le Bac Pro.</a:t>
            </a:r>
          </a:p>
        </p:txBody>
      </p:sp>
      <p:sp>
        <p:nvSpPr>
          <p:cNvPr id="1741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758282-188B-4739-ABB3-8857EE9F44EB}" type="slidenum">
              <a:rPr lang="fr-FR"/>
              <a:pPr fontAlgn="base">
                <a:spcBef>
                  <a:spcPct val="0"/>
                </a:spcBef>
                <a:spcAft>
                  <a:spcPct val="0"/>
                </a:spcAft>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1843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9D21E80-F438-4024-89A0-0C803C6103C7}" type="slidenum">
              <a:rPr lang="fr-FR"/>
              <a:pPr fontAlgn="base">
                <a:spcBef>
                  <a:spcPct val="0"/>
                </a:spcBef>
                <a:spcAft>
                  <a:spcPct val="0"/>
                </a:spcAft>
              </a:pPr>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fld id="{6C63F896-7DB4-490B-AEC2-9E7E70A30C2E}" type="datetimeFigureOut">
              <a:rPr lang="fr-FR"/>
              <a:pPr>
                <a:defRPr/>
              </a:pPr>
              <a:t>23/05/2013</a:t>
            </a:fld>
            <a:endParaRPr lang="fr-FR"/>
          </a:p>
        </p:txBody>
      </p:sp>
      <p:sp>
        <p:nvSpPr>
          <p:cNvPr id="5" name="Espace réservé du pied de page 18"/>
          <p:cNvSpPr>
            <a:spLocks noGrp="1"/>
          </p:cNvSpPr>
          <p:nvPr>
            <p:ph type="ftr" sz="quarter" idx="11"/>
          </p:nvPr>
        </p:nvSpPr>
        <p:spPr/>
        <p:txBody>
          <a:bodyPr/>
          <a:lstStyle>
            <a:lvl1pPr>
              <a:defRPr/>
            </a:lvl1pPr>
          </a:lstStyle>
          <a:p>
            <a:pPr>
              <a:defRPr/>
            </a:pPr>
            <a:endParaRPr lang="fr-FR"/>
          </a:p>
        </p:txBody>
      </p:sp>
      <p:sp>
        <p:nvSpPr>
          <p:cNvPr id="6" name="Espace réservé du numéro de diapositive 26"/>
          <p:cNvSpPr>
            <a:spLocks noGrp="1"/>
          </p:cNvSpPr>
          <p:nvPr>
            <p:ph type="sldNum" sz="quarter" idx="12"/>
          </p:nvPr>
        </p:nvSpPr>
        <p:spPr/>
        <p:txBody>
          <a:bodyPr/>
          <a:lstStyle>
            <a:lvl1pPr>
              <a:defRPr/>
            </a:lvl1pPr>
          </a:lstStyle>
          <a:p>
            <a:pPr>
              <a:defRPr/>
            </a:pPr>
            <a:fld id="{F2AC656B-93CC-4365-9104-432286F5FE57}"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24A7C774-AAC6-4BDF-8BF6-F9081268D045}" type="datetimeFigureOut">
              <a:rPr lang="fr-FR"/>
              <a:pPr>
                <a:defRPr/>
              </a:pPr>
              <a:t>23/05/2013</a:t>
            </a:fld>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538E9074-9436-4605-A8DC-7AA66A18CA78}"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5FA5D9F3-F353-4320-8A38-B8F2595151A3}" type="datetimeFigureOut">
              <a:rPr lang="fr-FR"/>
              <a:pPr>
                <a:defRPr/>
              </a:pPr>
              <a:t>23/05/2013</a:t>
            </a:fld>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25C9D4B3-DEEB-43AB-87B4-1CF97AFD54AA}"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DF03FFCA-4EA0-482E-B1F2-20BD70F2F85A}" type="datetimeFigureOut">
              <a:rPr lang="fr-FR"/>
              <a:pPr>
                <a:defRPr/>
              </a:pPr>
              <a:t>23/05/2013</a:t>
            </a:fld>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5A56CABC-091A-4236-A6A7-ED50A82B827C}"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FF3018FA-663C-448E-A0D7-9D13E6698755}" type="datetimeFigureOut">
              <a:rPr lang="fr-FR"/>
              <a:pPr>
                <a:defRPr/>
              </a:pPr>
              <a:t>23/05/2013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E0835BE-7F1E-4CE9-956E-92A962835604}"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036B5D8C-53BE-4B2D-A538-7671D7EDFB0A}" type="datetimeFigureOut">
              <a:rPr lang="fr-FR"/>
              <a:pPr>
                <a:defRPr/>
              </a:pPr>
              <a:t>23/05/2013</a:t>
            </a:fld>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D30ED0DA-71F3-4229-BB19-34AF2464E01C}"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fld id="{06F4B02C-8D50-44D7-B60E-82A1899D5571}" type="datetimeFigureOut">
              <a:rPr lang="fr-FR"/>
              <a:pPr>
                <a:defRPr/>
              </a:pPr>
              <a:t>23/05/2013</a:t>
            </a:fld>
            <a:endParaRPr lang="fr-FR"/>
          </a:p>
        </p:txBody>
      </p:sp>
      <p:sp>
        <p:nvSpPr>
          <p:cNvPr id="8" name="Espace réservé du pied de page 21"/>
          <p:cNvSpPr>
            <a:spLocks noGrp="1"/>
          </p:cNvSpPr>
          <p:nvPr>
            <p:ph type="ftr" sz="quarter" idx="11"/>
          </p:nvPr>
        </p:nvSpPr>
        <p:spPr/>
        <p:txBody>
          <a:bodyPr/>
          <a:lstStyle>
            <a:lvl1pPr>
              <a:defRPr/>
            </a:lvl1pPr>
          </a:lstStyle>
          <a:p>
            <a:pPr>
              <a:defRPr/>
            </a:pPr>
            <a:endParaRPr lang="fr-FR"/>
          </a:p>
        </p:txBody>
      </p:sp>
      <p:sp>
        <p:nvSpPr>
          <p:cNvPr id="9" name="Espace réservé du numéro de diapositive 17"/>
          <p:cNvSpPr>
            <a:spLocks noGrp="1"/>
          </p:cNvSpPr>
          <p:nvPr>
            <p:ph type="sldNum" sz="quarter" idx="12"/>
          </p:nvPr>
        </p:nvSpPr>
        <p:spPr/>
        <p:txBody>
          <a:bodyPr/>
          <a:lstStyle>
            <a:lvl1pPr>
              <a:defRPr/>
            </a:lvl1pPr>
          </a:lstStyle>
          <a:p>
            <a:pPr>
              <a:defRPr/>
            </a:pPr>
            <a:fld id="{44B65870-5468-4916-84CA-881D6B28009A}"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fld id="{44EB04E4-78D0-453C-AFEF-96A7DB8696AF}" type="datetimeFigureOut">
              <a:rPr lang="fr-FR"/>
              <a:pPr>
                <a:defRPr/>
              </a:pPr>
              <a:t>23/05/2013</a:t>
            </a:fld>
            <a:endParaRPr lang="fr-FR"/>
          </a:p>
        </p:txBody>
      </p:sp>
      <p:sp>
        <p:nvSpPr>
          <p:cNvPr id="4" name="Espace réservé du pied de page 21"/>
          <p:cNvSpPr>
            <a:spLocks noGrp="1"/>
          </p:cNvSpPr>
          <p:nvPr>
            <p:ph type="ftr" sz="quarter" idx="11"/>
          </p:nvPr>
        </p:nvSpPr>
        <p:spPr/>
        <p:txBody>
          <a:bodyPr/>
          <a:lstStyle>
            <a:lvl1pPr>
              <a:defRPr/>
            </a:lvl1pPr>
          </a:lstStyle>
          <a:p>
            <a:pPr>
              <a:defRPr/>
            </a:pPr>
            <a:endParaRPr lang="fr-FR"/>
          </a:p>
        </p:txBody>
      </p:sp>
      <p:sp>
        <p:nvSpPr>
          <p:cNvPr id="5" name="Espace réservé du numéro de diapositive 17"/>
          <p:cNvSpPr>
            <a:spLocks noGrp="1"/>
          </p:cNvSpPr>
          <p:nvPr>
            <p:ph type="sldNum" sz="quarter" idx="12"/>
          </p:nvPr>
        </p:nvSpPr>
        <p:spPr/>
        <p:txBody>
          <a:bodyPr/>
          <a:lstStyle>
            <a:lvl1pPr>
              <a:defRPr/>
            </a:lvl1pPr>
          </a:lstStyle>
          <a:p>
            <a:pPr>
              <a:defRPr/>
            </a:pPr>
            <a:fld id="{AFB55F79-B4D6-4770-ADAA-523D18843319}"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fld id="{0533E904-3EC9-4726-95B1-5B9555FD3912}" type="datetimeFigureOut">
              <a:rPr lang="fr-FR"/>
              <a:pPr>
                <a:defRPr/>
              </a:pPr>
              <a:t>23/05/2013</a:t>
            </a:fld>
            <a:endParaRPr lang="fr-FR"/>
          </a:p>
        </p:txBody>
      </p:sp>
      <p:sp>
        <p:nvSpPr>
          <p:cNvPr id="3" name="Espace réservé du pied de page 21"/>
          <p:cNvSpPr>
            <a:spLocks noGrp="1"/>
          </p:cNvSpPr>
          <p:nvPr>
            <p:ph type="ftr" sz="quarter" idx="11"/>
          </p:nvPr>
        </p:nvSpPr>
        <p:spPr/>
        <p:txBody>
          <a:bodyPr/>
          <a:lstStyle>
            <a:lvl1pPr>
              <a:defRPr/>
            </a:lvl1pPr>
          </a:lstStyle>
          <a:p>
            <a:pPr>
              <a:defRPr/>
            </a:pPr>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716D1DA7-477B-4A9E-B774-643DE376B842}"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BF4F9370-2340-4D8B-8AB1-738589FA05B4}" type="datetimeFigureOut">
              <a:rPr lang="fr-FR"/>
              <a:pPr>
                <a:defRPr/>
              </a:pPr>
              <a:t>23/05/2013</a:t>
            </a:fld>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144EA936-C053-42E6-AF84-C5F1A1981CEF}"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5" name="Rogner et arrondir un rectangle à un seul coin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riangle rect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orme lib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orme lib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fld id="{A3FEDC83-2517-4E76-AF70-AF634FA63F1A}" type="datetimeFigureOut">
              <a:rPr lang="fr-FR"/>
              <a:pPr>
                <a:defRPr/>
              </a:pPr>
              <a:t>23/05/2013</a:t>
            </a:fld>
            <a:endParaRPr lang="fr-FR"/>
          </a:p>
        </p:txBody>
      </p:sp>
      <p:sp>
        <p:nvSpPr>
          <p:cNvPr id="10" name="Espace réservé du pied de page 5"/>
          <p:cNvSpPr>
            <a:spLocks noGrp="1"/>
          </p:cNvSpPr>
          <p:nvPr>
            <p:ph type="ftr" sz="quarter" idx="11"/>
          </p:nvPr>
        </p:nvSpPr>
        <p:spPr/>
        <p:txBody>
          <a:bodyPr/>
          <a:lstStyle>
            <a:lvl1pPr>
              <a:defRPr/>
            </a:lvl1pPr>
          </a:lstStyle>
          <a:p>
            <a:pPr>
              <a:defRPr/>
            </a:pPr>
            <a:endParaRPr lang="fr-FR"/>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DC518983-4901-4E40-8484-39DF7A3FF40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4517AFD8-DEBE-4F8B-BB98-61BE6A3BFE10}" type="datetimeFigureOut">
              <a:rPr lang="fr-FR"/>
              <a:pPr>
                <a:defRPr/>
              </a:pPr>
              <a:t>23/05/2013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91210ED9-EBED-43A6-9968-06B13857DFFC}" type="slidenum">
              <a:rPr lang="fr-FR"/>
              <a:pPr>
                <a:defRPr/>
              </a:pPr>
              <a:t>‹N°›</a:t>
            </a:fld>
            <a:endParaRPr lang="fr-FR"/>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19" r:id="rId1"/>
    <p:sldLayoutId id="2147483711" r:id="rId2"/>
    <p:sldLayoutId id="2147483720" r:id="rId3"/>
    <p:sldLayoutId id="2147483712" r:id="rId4"/>
    <p:sldLayoutId id="2147483713" r:id="rId5"/>
    <p:sldLayoutId id="2147483714" r:id="rId6"/>
    <p:sldLayoutId id="2147483715" r:id="rId7"/>
    <p:sldLayoutId id="2147483716" r:id="rId8"/>
    <p:sldLayoutId id="2147483721" r:id="rId9"/>
    <p:sldLayoutId id="2147483717" r:id="rId10"/>
    <p:sldLayoutId id="2147483718"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2.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36338" y="836712"/>
            <a:ext cx="7052765" cy="1077218"/>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fr-FR" sz="3200" b="1" cap="all" dirty="0">
                <a:ln w="0"/>
                <a:effectLst>
                  <a:reflection blurRad="12700" stA="50000" endPos="50000" dist="5000" dir="5400000" sy="-100000" rotWithShape="0"/>
                </a:effectLst>
                <a:latin typeface="+mn-lt"/>
                <a:cs typeface="+mn-cs"/>
              </a:rPr>
              <a:t>BACCALAURÉAT  PROFESSIONNEL </a:t>
            </a:r>
          </a:p>
          <a:p>
            <a:pPr algn="ctr" fontAlgn="auto">
              <a:spcBef>
                <a:spcPts val="0"/>
              </a:spcBef>
              <a:spcAft>
                <a:spcPts val="0"/>
              </a:spcAft>
              <a:defRPr/>
            </a:pPr>
            <a:r>
              <a:rPr lang="fr-FR" sz="3200" b="1" cap="all" dirty="0">
                <a:ln w="0"/>
                <a:effectLst>
                  <a:reflection blurRad="12700" stA="50000" endPos="50000" dist="5000" dir="5400000" sy="-100000" rotWithShape="0"/>
                </a:effectLst>
                <a:latin typeface="+mn-lt"/>
                <a:cs typeface="+mn-cs"/>
              </a:rPr>
              <a:t>GESTION-ADMINISTRATION</a:t>
            </a:r>
          </a:p>
        </p:txBody>
      </p:sp>
      <p:pic>
        <p:nvPicPr>
          <p:cNvPr id="4" name="Image 1"/>
          <p:cNvPicPr>
            <a:picLocks noChangeAspect="1"/>
          </p:cNvPicPr>
          <p:nvPr/>
        </p:nvPicPr>
        <p:blipFill>
          <a:blip r:embed="rId3" cstate="print"/>
          <a:srcRect/>
          <a:stretch>
            <a:fillRect/>
          </a:stretch>
        </p:blipFill>
        <p:spPr bwMode="auto">
          <a:xfrm>
            <a:off x="1403648" y="1988840"/>
            <a:ext cx="6408712" cy="4531489"/>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5" name="Espace réservé du pied de page 4"/>
          <p:cNvSpPr>
            <a:spLocks noGrp="1"/>
          </p:cNvSpPr>
          <p:nvPr>
            <p:ph type="ftr" sz="quarter" idx="11"/>
          </p:nvPr>
        </p:nvSpPr>
        <p:spPr>
          <a:xfrm>
            <a:off x="251520" y="332656"/>
            <a:ext cx="8424936" cy="504056"/>
          </a:xfrm>
        </p:spPr>
        <p:txBody>
          <a:bodyPr/>
          <a:lstStyle/>
          <a:p>
            <a:pPr algn="ctr">
              <a:defRPr/>
            </a:pPr>
            <a:r>
              <a:rPr lang="fr-FR" sz="1400" b="1" dirty="0" smtClean="0">
                <a:solidFill>
                  <a:schemeClr val="bg1"/>
                </a:solidFill>
              </a:rPr>
              <a:t>Présentation réalisée par Carole FERRINI Professeur de Gestion Administration Option Communication : caroleferrini@free.fr</a:t>
            </a:r>
            <a:endParaRPr lang="fr-FR" sz="1400" b="1" dirty="0">
              <a:solidFill>
                <a:schemeClr val="bg1"/>
              </a:solidFill>
            </a:endParaRPr>
          </a:p>
        </p:txBody>
      </p:sp>
      <p:sp>
        <p:nvSpPr>
          <p:cNvPr id="8" name="ZoneTexte 7"/>
          <p:cNvSpPr txBox="1"/>
          <p:nvPr/>
        </p:nvSpPr>
        <p:spPr>
          <a:xfrm>
            <a:off x="179512" y="6237312"/>
            <a:ext cx="2664296" cy="246221"/>
          </a:xfrm>
          <a:prstGeom prst="rect">
            <a:avLst/>
          </a:prstGeom>
          <a:noFill/>
        </p:spPr>
        <p:txBody>
          <a:bodyPr wrap="square" rtlCol="0">
            <a:spAutoFit/>
          </a:bodyPr>
          <a:lstStyle/>
          <a:p>
            <a:r>
              <a:rPr lang="fr-FR" sz="1000" b="1" dirty="0" smtClean="0">
                <a:solidFill>
                  <a:schemeClr val="bg1"/>
                </a:solidFill>
                <a:latin typeface="+mn-lt"/>
                <a:cs typeface="+mn-cs"/>
              </a:rPr>
              <a:t>Diaporama réalisée par Nadia </a:t>
            </a:r>
            <a:r>
              <a:rPr lang="fr-FR" sz="1000" b="1" dirty="0" err="1" smtClean="0">
                <a:solidFill>
                  <a:schemeClr val="bg1"/>
                </a:solidFill>
                <a:latin typeface="+mn-lt"/>
                <a:cs typeface="+mn-cs"/>
              </a:rPr>
              <a:t>Chabbert</a:t>
            </a:r>
            <a:endParaRPr lang="fr-FR" sz="1000" b="1" dirty="0" smtClean="0">
              <a:solidFill>
                <a:schemeClr val="bg1"/>
              </a:solidFill>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2060848"/>
            <a:ext cx="8424936" cy="504056"/>
          </a:xfrm>
        </p:spPr>
        <p:txBody>
          <a:bodyPr>
            <a:normAutofit fontScale="90000"/>
          </a:bodyPr>
          <a:lstStyle/>
          <a:p>
            <a:pPr algn="ctr" fontAlgn="auto">
              <a:spcAft>
                <a:spcPts val="0"/>
              </a:spcAft>
              <a:defRPr/>
            </a:pP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Les PME représentent plus de 95%  de l’économie Française</a:t>
            </a:r>
            <a:br>
              <a:rPr lang="fr-FR" dirty="0" smtClean="0"/>
            </a:br>
            <a:r>
              <a:rPr lang="fr-FR" dirty="0" smtClean="0">
                <a:solidFill>
                  <a:schemeClr val="accent4">
                    <a:lumMod val="60000"/>
                    <a:lumOff val="40000"/>
                  </a:schemeClr>
                </a:solidFill>
              </a:rPr>
              <a:t>De qui ont-elles besoin ?</a:t>
            </a:r>
            <a:endParaRPr lang="fr-FR" dirty="0">
              <a:solidFill>
                <a:schemeClr val="accent4">
                  <a:lumMod val="60000"/>
                  <a:lumOff val="40000"/>
                </a:schemeClr>
              </a:solidFill>
            </a:endParaRPr>
          </a:p>
        </p:txBody>
      </p:sp>
      <p:sp>
        <p:nvSpPr>
          <p:cNvPr id="3" name="Sous-titre 2"/>
          <p:cNvSpPr>
            <a:spLocks noGrp="1"/>
          </p:cNvSpPr>
          <p:nvPr>
            <p:ph type="subTitle" idx="1"/>
          </p:nvPr>
        </p:nvSpPr>
        <p:spPr>
          <a:xfrm>
            <a:off x="755650" y="2924175"/>
            <a:ext cx="7704138" cy="2425700"/>
          </a:xfrm>
        </p:spPr>
        <p:txBody>
          <a:bodyPr>
            <a:noAutofit/>
          </a:bodyPr>
          <a:lstStyle/>
          <a:p>
            <a:pPr marR="0" algn="l">
              <a:buFont typeface="Wingdings" pitchFamily="2" charset="2"/>
              <a:buChar char="Ø"/>
            </a:pPr>
            <a:r>
              <a:rPr lang="fr-FR" sz="2800" smtClean="0"/>
              <a:t> </a:t>
            </a:r>
            <a:r>
              <a:rPr lang="fr-FR" sz="3200" smtClean="0"/>
              <a:t>de gestionnaires</a:t>
            </a:r>
          </a:p>
          <a:p>
            <a:pPr marR="0" algn="l">
              <a:buFont typeface="Wingdings" pitchFamily="2" charset="2"/>
              <a:buChar char="Ø"/>
            </a:pPr>
            <a:r>
              <a:rPr lang="fr-FR" sz="3200" smtClean="0"/>
              <a:t> d’assistants</a:t>
            </a:r>
          </a:p>
          <a:p>
            <a:pPr marR="0" algn="l">
              <a:buFont typeface="Wingdings" pitchFamily="2" charset="2"/>
              <a:buChar char="Ø"/>
            </a:pPr>
            <a:r>
              <a:rPr lang="fr-FR" sz="3200" smtClean="0"/>
              <a:t> d’employés polyvalents maîtrisant</a:t>
            </a:r>
          </a:p>
          <a:p>
            <a:pPr marR="0" algn="l"/>
            <a:r>
              <a:rPr lang="fr-FR" sz="3200" smtClean="0"/>
              <a:t>les outils technologiques</a:t>
            </a:r>
          </a:p>
        </p:txBody>
      </p:sp>
      <p:pic>
        <p:nvPicPr>
          <p:cNvPr id="11266" name="Picture 2" descr="http://t0.gstatic.com/images?q=tbn:ANd9GcT9CfE_4zvoQqN0QtenqntBatYiL1ZPHhGeeUG6wzQbD6Yu95iclg"/>
          <p:cNvPicPr>
            <a:picLocks noChangeAspect="1" noChangeArrowheads="1"/>
          </p:cNvPicPr>
          <p:nvPr/>
        </p:nvPicPr>
        <p:blipFill>
          <a:blip r:embed="rId3" cstate="print"/>
          <a:srcRect/>
          <a:stretch>
            <a:fillRect/>
          </a:stretch>
        </p:blipFill>
        <p:spPr bwMode="auto">
          <a:xfrm>
            <a:off x="5148064" y="2636912"/>
            <a:ext cx="2088232" cy="1392155"/>
          </a:xfrm>
          <a:prstGeom prst="ellipse">
            <a:avLst/>
          </a:prstGeom>
          <a:ln>
            <a:noFill/>
          </a:ln>
          <a:effectLst>
            <a:softEdge rad="112500"/>
          </a:effectLst>
        </p:spPr>
      </p:pic>
      <p:pic>
        <p:nvPicPr>
          <p:cNvPr id="11268" name="Picture 4" descr="http://t3.gstatic.com/images?q=tbn:ANd9GcTzFB2bypGwaFNRAgcf1L3Y4D9GMmR-opMfQakIvQIv-J1Ra5UHvQ"/>
          <p:cNvPicPr>
            <a:picLocks noChangeAspect="1" noChangeArrowheads="1"/>
          </p:cNvPicPr>
          <p:nvPr/>
        </p:nvPicPr>
        <p:blipFill>
          <a:blip r:embed="rId4" cstate="print"/>
          <a:srcRect/>
          <a:stretch>
            <a:fillRect/>
          </a:stretch>
        </p:blipFill>
        <p:spPr bwMode="auto">
          <a:xfrm>
            <a:off x="6732240" y="5085184"/>
            <a:ext cx="2016224" cy="1414366"/>
          </a:xfrm>
          <a:prstGeom prst="ellipse">
            <a:avLst/>
          </a:prstGeom>
          <a:ln>
            <a:noFill/>
          </a:ln>
          <a:effectLst>
            <a:softEdge rad="112500"/>
          </a:effectLst>
        </p:spPr>
      </p:pic>
      <p:pic>
        <p:nvPicPr>
          <p:cNvPr id="11272" name="Picture 8" descr="http://t2.gstatic.com/images?q=tbn:ANd9GcTr_ZRLFccPuTwT_TOwQu4rTD5xeDR7FoPGgJE9I6q-2OBiAq1T3g"/>
          <p:cNvPicPr>
            <a:picLocks noChangeAspect="1" noChangeArrowheads="1"/>
          </p:cNvPicPr>
          <p:nvPr/>
        </p:nvPicPr>
        <p:blipFill>
          <a:blip r:embed="rId5" cstate="print"/>
          <a:srcRect/>
          <a:stretch>
            <a:fillRect/>
          </a:stretch>
        </p:blipFill>
        <p:spPr bwMode="auto">
          <a:xfrm>
            <a:off x="251520" y="5138416"/>
            <a:ext cx="2593468" cy="1719584"/>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332656"/>
            <a:ext cx="8205536" cy="1468760"/>
          </a:xfrm>
        </p:spPr>
        <p:txBody>
          <a:bodyPr>
            <a:normAutofit fontScale="90000"/>
          </a:bodyPr>
          <a:lstStyle/>
          <a:p>
            <a:pPr algn="ctr" fontAlgn="auto">
              <a:spcAft>
                <a:spcPts val="0"/>
              </a:spcAft>
              <a:defRPr/>
            </a:pPr>
            <a:r>
              <a:rPr lang="fr-FR" dirty="0" smtClean="0"/>
              <a:t>Mais des débouchés possibles également au sein</a:t>
            </a:r>
            <a:endParaRPr lang="fr-FR" dirty="0"/>
          </a:p>
        </p:txBody>
      </p:sp>
      <p:sp>
        <p:nvSpPr>
          <p:cNvPr id="7171" name="Sous-titre 2"/>
          <p:cNvSpPr>
            <a:spLocks noGrp="1"/>
          </p:cNvSpPr>
          <p:nvPr>
            <p:ph type="subTitle" idx="1"/>
          </p:nvPr>
        </p:nvSpPr>
        <p:spPr>
          <a:xfrm>
            <a:off x="323850" y="3789363"/>
            <a:ext cx="7704138" cy="2255837"/>
          </a:xfrm>
        </p:spPr>
        <p:txBody>
          <a:bodyPr/>
          <a:lstStyle/>
          <a:p>
            <a:pPr marR="0" algn="l">
              <a:buFont typeface="Wingdings" pitchFamily="2" charset="2"/>
              <a:buChar char="Ø"/>
            </a:pPr>
            <a:r>
              <a:rPr lang="fr-FR" sz="2400" smtClean="0"/>
              <a:t>  </a:t>
            </a:r>
            <a:r>
              <a:rPr lang="fr-FR" sz="3200" b="1" smtClean="0"/>
              <a:t>d’associations</a:t>
            </a:r>
          </a:p>
          <a:p>
            <a:pPr marR="0" algn="l">
              <a:buFont typeface="Wingdings" pitchFamily="2" charset="2"/>
              <a:buChar char="Ø"/>
            </a:pPr>
            <a:r>
              <a:rPr lang="fr-FR" sz="3200" b="1" smtClean="0"/>
              <a:t> d’administrations publiques</a:t>
            </a:r>
          </a:p>
          <a:p>
            <a:pPr marR="0" algn="l">
              <a:buFont typeface="Wingdings" pitchFamily="2" charset="2"/>
              <a:buChar char="Ø"/>
            </a:pPr>
            <a:r>
              <a:rPr lang="fr-FR" sz="3200" b="1" smtClean="0"/>
              <a:t> de collectivités territoriales</a:t>
            </a:r>
          </a:p>
          <a:p>
            <a:pPr marR="0"/>
            <a:endParaRPr lang="fr-FR" smtClean="0"/>
          </a:p>
        </p:txBody>
      </p:sp>
      <p:pic>
        <p:nvPicPr>
          <p:cNvPr id="4" name="Picture 6" descr="http://t2.gstatic.com/images?q=tbn:ANd9GcSWMh0QF8h64CdfSLuTSJB5pbVHUPeVPq_tmueMDf5OHRWY5CQ_SvJxAnTvdQ"/>
          <p:cNvPicPr>
            <a:picLocks noChangeAspect="1" noChangeArrowheads="1"/>
          </p:cNvPicPr>
          <p:nvPr/>
        </p:nvPicPr>
        <p:blipFill>
          <a:blip r:embed="rId2" cstate="print"/>
          <a:srcRect/>
          <a:stretch>
            <a:fillRect/>
          </a:stretch>
        </p:blipFill>
        <p:spPr bwMode="auto">
          <a:xfrm>
            <a:off x="6580151" y="2636912"/>
            <a:ext cx="2563849" cy="1713732"/>
          </a:xfrm>
          <a:prstGeom prst="ellipse">
            <a:avLst/>
          </a:prstGeom>
          <a:ln>
            <a:noFill/>
          </a:ln>
          <a:effectLst>
            <a:softEdge rad="112500"/>
          </a:effectLst>
        </p:spPr>
      </p:pic>
      <p:pic>
        <p:nvPicPr>
          <p:cNvPr id="39938" name="Picture 2" descr="http://t1.gstatic.com/images?q=tbn:ANd9GcSR-K4zBVRaEa3uM7y5jt5nhalIM7_hOttGLqjfMQ1PaksVW_PE"/>
          <p:cNvPicPr>
            <a:picLocks noChangeAspect="1" noChangeArrowheads="1"/>
          </p:cNvPicPr>
          <p:nvPr/>
        </p:nvPicPr>
        <p:blipFill>
          <a:blip r:embed="rId3" cstate="print"/>
          <a:srcRect/>
          <a:stretch>
            <a:fillRect/>
          </a:stretch>
        </p:blipFill>
        <p:spPr bwMode="auto">
          <a:xfrm>
            <a:off x="179512" y="5444025"/>
            <a:ext cx="2126049" cy="1413975"/>
          </a:xfrm>
          <a:prstGeom prst="ellipse">
            <a:avLst/>
          </a:prstGeom>
          <a:ln>
            <a:noFill/>
          </a:ln>
          <a:effectLst>
            <a:softEdge rad="112500"/>
          </a:effectLst>
        </p:spPr>
      </p:pic>
      <p:pic>
        <p:nvPicPr>
          <p:cNvPr id="39940" name="Picture 4" descr="http://t0.gstatic.com/images?q=tbn:ANd9GcTKyVPWl9y8-X7xyytAsRquy4e3cLGp8Iz_fNvVSN2g0tc3vbM4SeE_wrL0IQ"/>
          <p:cNvPicPr>
            <a:picLocks noChangeAspect="1" noChangeArrowheads="1"/>
          </p:cNvPicPr>
          <p:nvPr/>
        </p:nvPicPr>
        <p:blipFill>
          <a:blip r:embed="rId4" cstate="print"/>
          <a:srcRect/>
          <a:stretch>
            <a:fillRect/>
          </a:stretch>
        </p:blipFill>
        <p:spPr bwMode="auto">
          <a:xfrm>
            <a:off x="251520" y="1700808"/>
            <a:ext cx="2016224" cy="2016226"/>
          </a:xfrm>
          <a:prstGeom prst="ellipse">
            <a:avLst/>
          </a:prstGeom>
          <a:ln>
            <a:noFill/>
          </a:ln>
          <a:effectLst>
            <a:softEdge rad="112500"/>
          </a:effectLst>
        </p:spPr>
      </p:pic>
      <p:pic>
        <p:nvPicPr>
          <p:cNvPr id="39942" name="Picture 6" descr="http://t2.gstatic.com/images?q=tbn:ANd9GcSLqdpmpI2xhir2FY1qXIcHOD_Hk2qHtwZVJhJjkrcT6MdOqlNHFw"/>
          <p:cNvPicPr>
            <a:picLocks noChangeAspect="1" noChangeArrowheads="1"/>
          </p:cNvPicPr>
          <p:nvPr/>
        </p:nvPicPr>
        <p:blipFill>
          <a:blip r:embed="rId5" cstate="print"/>
          <a:srcRect/>
          <a:stretch>
            <a:fillRect/>
          </a:stretch>
        </p:blipFill>
        <p:spPr bwMode="auto">
          <a:xfrm>
            <a:off x="2987824" y="1916832"/>
            <a:ext cx="2736304" cy="1837518"/>
          </a:xfrm>
          <a:prstGeom prst="roundRect">
            <a:avLst/>
          </a:prstGeom>
          <a:ln>
            <a:noFill/>
          </a:ln>
          <a:effectLst>
            <a:softEdge rad="112500"/>
          </a:effectLst>
        </p:spPr>
      </p:pic>
      <p:pic>
        <p:nvPicPr>
          <p:cNvPr id="39944" name="Picture 8" descr="http://t2.gstatic.com/images?q=tbn:ANd9GcSOe1uq8KzK97VOqBJkfC_5pgBAUeRhkWIXgLnGwRh2tVoK_55W"/>
          <p:cNvPicPr>
            <a:picLocks noChangeAspect="1" noChangeArrowheads="1"/>
          </p:cNvPicPr>
          <p:nvPr/>
        </p:nvPicPr>
        <p:blipFill>
          <a:blip r:embed="rId6" cstate="print"/>
          <a:srcRect/>
          <a:stretch>
            <a:fillRect/>
          </a:stretch>
        </p:blipFill>
        <p:spPr bwMode="auto">
          <a:xfrm>
            <a:off x="6732240" y="4581128"/>
            <a:ext cx="2307224" cy="1728192"/>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9512" y="214290"/>
            <a:ext cx="8750206" cy="1126478"/>
          </a:xfrm>
        </p:spPr>
        <p:txBody>
          <a:bodyPr>
            <a:noAutofit/>
          </a:bodyPr>
          <a:lstStyle/>
          <a:p>
            <a:pPr algn="ctr" fontAlgn="auto">
              <a:spcAft>
                <a:spcPts val="0"/>
              </a:spcAft>
              <a:defRPr/>
            </a:pPr>
            <a:r>
              <a:rPr lang="fr-FR" sz="4400" dirty="0" smtClean="0">
                <a:solidFill>
                  <a:schemeClr val="tx1">
                    <a:lumMod val="65000"/>
                    <a:lumOff val="35000"/>
                  </a:schemeClr>
                </a:solidFill>
              </a:rPr>
              <a:t>La place du gestionnaire administratif </a:t>
            </a:r>
            <a:br>
              <a:rPr lang="fr-FR" sz="4400" dirty="0" smtClean="0">
                <a:solidFill>
                  <a:schemeClr val="tx1">
                    <a:lumMod val="65000"/>
                    <a:lumOff val="35000"/>
                  </a:schemeClr>
                </a:solidFill>
              </a:rPr>
            </a:br>
            <a:r>
              <a:rPr lang="fr-FR" sz="4400" dirty="0" smtClean="0">
                <a:solidFill>
                  <a:schemeClr val="tx1">
                    <a:lumMod val="65000"/>
                    <a:lumOff val="35000"/>
                  </a:schemeClr>
                </a:solidFill>
              </a:rPr>
              <a:t>dans l’organisation</a:t>
            </a:r>
            <a:endParaRPr lang="fr-FR" sz="4400" dirty="0">
              <a:solidFill>
                <a:schemeClr val="tx1">
                  <a:lumMod val="65000"/>
                  <a:lumOff val="35000"/>
                </a:schemeClr>
              </a:solidFill>
            </a:endParaRPr>
          </a:p>
        </p:txBody>
      </p:sp>
      <p:graphicFrame>
        <p:nvGraphicFramePr>
          <p:cNvPr id="5" name="Diagramme 4"/>
          <p:cNvGraphicFramePr/>
          <p:nvPr/>
        </p:nvGraphicFramePr>
        <p:xfrm>
          <a:off x="251520" y="1556792"/>
          <a:ext cx="8640960" cy="4912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60648"/>
            <a:ext cx="9144000" cy="1368152"/>
          </a:xfrm>
        </p:spPr>
        <p:txBody>
          <a:bodyPr>
            <a:noAutofit/>
          </a:bodyPr>
          <a:lstStyle/>
          <a:p>
            <a:pPr algn="ctr" fontAlgn="auto">
              <a:spcAft>
                <a:spcPts val="0"/>
              </a:spcAft>
              <a:defRPr/>
            </a:pPr>
            <a:r>
              <a:rPr lang="fr-FR" sz="3600" dirty="0" smtClean="0"/>
              <a:t>Le baccalauréat professionnel</a:t>
            </a:r>
            <a:br>
              <a:rPr lang="fr-FR" sz="3600" dirty="0" smtClean="0"/>
            </a:br>
            <a:r>
              <a:rPr lang="fr-FR" sz="3600" dirty="0" smtClean="0"/>
              <a:t>gestion administration</a:t>
            </a:r>
            <a:br>
              <a:rPr lang="fr-FR" sz="3600" dirty="0" smtClean="0"/>
            </a:br>
            <a:r>
              <a:rPr lang="fr-FR" sz="3600" dirty="0" smtClean="0"/>
              <a:t>c’est quoi ?</a:t>
            </a:r>
            <a:endParaRPr lang="fr-FR" sz="3600" dirty="0"/>
          </a:p>
        </p:txBody>
      </p:sp>
      <p:graphicFrame>
        <p:nvGraphicFramePr>
          <p:cNvPr id="6" name="Tableau 5"/>
          <p:cNvGraphicFramePr>
            <a:graphicFrameLocks noGrp="1"/>
          </p:cNvGraphicFramePr>
          <p:nvPr/>
        </p:nvGraphicFramePr>
        <p:xfrm>
          <a:off x="468313" y="1773238"/>
          <a:ext cx="8496944" cy="4918818"/>
        </p:xfrm>
        <a:graphic>
          <a:graphicData uri="http://schemas.openxmlformats.org/drawingml/2006/table">
            <a:tbl>
              <a:tblPr firstRow="1" bandRow="1">
                <a:tableStyleId>{5C22544A-7EE6-4342-B048-85BDC9FD1C3A}</a:tableStyleId>
              </a:tblPr>
              <a:tblGrid>
                <a:gridCol w="2784309"/>
                <a:gridCol w="1968219"/>
                <a:gridCol w="3744416"/>
              </a:tblGrid>
              <a:tr h="1104850">
                <a:tc>
                  <a:txBody>
                    <a:bodyPr/>
                    <a:lstStyle/>
                    <a:p>
                      <a:pPr marL="0" algn="ctr" rtl="0" eaLnBrk="1" latinLnBrk="0" hangingPunct="1"/>
                      <a:r>
                        <a:rPr kumimoji="0" lang="fr-FR" kern="1200" dirty="0" smtClean="0">
                          <a:solidFill>
                            <a:schemeClr val="dk1"/>
                          </a:solidFill>
                          <a:latin typeface="Arial Black" pitchFamily="34" charset="0"/>
                          <a:ea typeface="+mn-ea"/>
                          <a:cs typeface="Aharoni" pitchFamily="2" charset="-79"/>
                        </a:rPr>
                        <a:t>Durée de la formation</a:t>
                      </a:r>
                      <a:endParaRPr kumimoji="0" lang="fr-FR" kern="1200" dirty="0">
                        <a:solidFill>
                          <a:schemeClr val="dk1"/>
                        </a:solidFill>
                        <a:latin typeface="Arial Black" pitchFamily="34" charset="0"/>
                        <a:ea typeface="+mn-ea"/>
                        <a:cs typeface="Aharoni" pitchFamily="2" charset="-79"/>
                      </a:endParaRPr>
                    </a:p>
                  </a:txBody>
                  <a:tcPr anchor="ctr">
                    <a:solidFill>
                      <a:schemeClr val="accent1">
                        <a:lumMod val="40000"/>
                        <a:lumOff val="60000"/>
                      </a:schemeClr>
                    </a:solidFill>
                  </a:tcPr>
                </a:tc>
                <a:tc>
                  <a:txBody>
                    <a:bodyPr/>
                    <a:lstStyle/>
                    <a:p>
                      <a:pPr marL="0" algn="ctr" rtl="0" eaLnBrk="1" latinLnBrk="0" hangingPunct="1"/>
                      <a:endParaRPr kumimoji="0" lang="fr-FR" kern="1200" dirty="0">
                        <a:solidFill>
                          <a:schemeClr val="dk1"/>
                        </a:solidFill>
                        <a:latin typeface="Arial Black" pitchFamily="34" charset="0"/>
                        <a:ea typeface="+mn-ea"/>
                        <a:cs typeface="Aharoni" pitchFamily="2" charset="-79"/>
                      </a:endParaRPr>
                    </a:p>
                  </a:txBody>
                  <a:tcPr>
                    <a:solidFill>
                      <a:schemeClr val="accent1">
                        <a:lumMod val="40000"/>
                        <a:lumOff val="60000"/>
                      </a:schemeClr>
                    </a:solidFill>
                  </a:tcPr>
                </a:tc>
                <a:tc>
                  <a:txBody>
                    <a:bodyPr/>
                    <a:lstStyle/>
                    <a:p>
                      <a:pPr marL="0" algn="ctr" rtl="0" eaLnBrk="1" latinLnBrk="0" hangingPunct="1"/>
                      <a:r>
                        <a:rPr kumimoji="0" lang="fr-FR" kern="1200" dirty="0" smtClean="0">
                          <a:solidFill>
                            <a:schemeClr val="dk1"/>
                          </a:solidFill>
                          <a:latin typeface="Arial Black" pitchFamily="34" charset="0"/>
                          <a:ea typeface="+mn-ea"/>
                          <a:cs typeface="Aharoni" pitchFamily="2" charset="-79"/>
                        </a:rPr>
                        <a:t>3 ans</a:t>
                      </a:r>
                    </a:p>
                    <a:p>
                      <a:pPr marL="0" algn="ctr" rtl="0" eaLnBrk="1" latinLnBrk="0" hangingPunct="1"/>
                      <a:endParaRPr kumimoji="0" lang="fr-FR" kern="1200" dirty="0">
                        <a:solidFill>
                          <a:schemeClr val="dk1"/>
                        </a:solidFill>
                        <a:latin typeface="Arial Black" pitchFamily="34" charset="0"/>
                        <a:ea typeface="+mn-ea"/>
                        <a:cs typeface="Aharoni" pitchFamily="2" charset="-79"/>
                      </a:endParaRPr>
                    </a:p>
                  </a:txBody>
                  <a:tcPr anchor="ctr">
                    <a:solidFill>
                      <a:schemeClr val="accent1">
                        <a:lumMod val="40000"/>
                        <a:lumOff val="60000"/>
                      </a:schemeClr>
                    </a:solidFill>
                  </a:tcPr>
                </a:tc>
              </a:tr>
              <a:tr h="1935723">
                <a:tc>
                  <a:txBody>
                    <a:bodyPr/>
                    <a:lstStyle/>
                    <a:p>
                      <a:pPr marL="0" algn="ctr" rtl="0" eaLnBrk="1" latinLnBrk="0" hangingPunct="1"/>
                      <a:r>
                        <a:rPr kumimoji="0" lang="fr-FR" b="1" kern="1200" dirty="0" smtClean="0">
                          <a:solidFill>
                            <a:schemeClr val="dk1"/>
                          </a:solidFill>
                          <a:latin typeface="Arial Black" pitchFamily="34" charset="0"/>
                          <a:ea typeface="+mn-ea"/>
                          <a:cs typeface="Aharoni" pitchFamily="2" charset="-79"/>
                        </a:rPr>
                        <a:t>Formation en milieu professionnel</a:t>
                      </a:r>
                    </a:p>
                  </a:txBody>
                  <a:tcPr anchor="ctr"/>
                </a:tc>
                <a:tc>
                  <a:txBody>
                    <a:bodyPr/>
                    <a:lstStyle/>
                    <a:p>
                      <a:pPr algn="ctr"/>
                      <a:endParaRPr lang="fr-FR" dirty="0" smtClean="0">
                        <a:latin typeface="Arial Black" pitchFamily="34" charset="0"/>
                        <a:cs typeface="Aharoni" pitchFamily="2" charset="-79"/>
                      </a:endParaRPr>
                    </a:p>
                    <a:p>
                      <a:pPr algn="ctr"/>
                      <a:endParaRPr lang="fr-FR" dirty="0">
                        <a:latin typeface="Arial Black" pitchFamily="34" charset="0"/>
                        <a:cs typeface="Aharoni" pitchFamily="2" charset="-79"/>
                      </a:endParaRPr>
                    </a:p>
                  </a:txBody>
                  <a:tcPr/>
                </a:tc>
                <a:tc>
                  <a:txBody>
                    <a:bodyPr/>
                    <a:lstStyle/>
                    <a:p>
                      <a:pPr marL="0" algn="ctr" rtl="0" eaLnBrk="1" latinLnBrk="0" hangingPunct="1"/>
                      <a:r>
                        <a:rPr kumimoji="0" lang="fr-FR" b="1" kern="1200" dirty="0" smtClean="0">
                          <a:solidFill>
                            <a:schemeClr val="dk1"/>
                          </a:solidFill>
                          <a:latin typeface="Arial Black" pitchFamily="34" charset="0"/>
                          <a:ea typeface="+mn-ea"/>
                          <a:cs typeface="Aharoni" pitchFamily="2" charset="-79"/>
                        </a:rPr>
                        <a:t>22 semaines sur les 3 ans </a:t>
                      </a:r>
                    </a:p>
                    <a:p>
                      <a:pPr marL="0" algn="ctr" rtl="0" eaLnBrk="1" latinLnBrk="0" hangingPunct="1"/>
                      <a:r>
                        <a:rPr kumimoji="0" lang="fr-FR" b="1" kern="1200" dirty="0" smtClean="0">
                          <a:solidFill>
                            <a:schemeClr val="dk1"/>
                          </a:solidFill>
                          <a:latin typeface="Arial Black" pitchFamily="34" charset="0"/>
                          <a:ea typeface="+mn-ea"/>
                          <a:cs typeface="Aharoni" pitchFamily="2" charset="-79"/>
                        </a:rPr>
                        <a:t>(6 semaines en 2</a:t>
                      </a:r>
                      <a:r>
                        <a:rPr kumimoji="0" lang="fr-FR" b="1" kern="1200" baseline="30000" dirty="0" smtClean="0">
                          <a:solidFill>
                            <a:schemeClr val="dk1"/>
                          </a:solidFill>
                          <a:latin typeface="Arial Black" pitchFamily="34" charset="0"/>
                          <a:ea typeface="+mn-ea"/>
                          <a:cs typeface="Aharoni" pitchFamily="2" charset="-79"/>
                        </a:rPr>
                        <a:t>nde</a:t>
                      </a:r>
                      <a:r>
                        <a:rPr kumimoji="0" lang="fr-FR" b="1" kern="1200" dirty="0" smtClean="0">
                          <a:solidFill>
                            <a:schemeClr val="dk1"/>
                          </a:solidFill>
                          <a:latin typeface="Arial Black" pitchFamily="34" charset="0"/>
                          <a:ea typeface="+mn-ea"/>
                          <a:cs typeface="Aharoni" pitchFamily="2" charset="-79"/>
                        </a:rPr>
                        <a:t> et</a:t>
                      </a:r>
                    </a:p>
                    <a:p>
                      <a:pPr marL="0" algn="ctr" rtl="0" eaLnBrk="1" latinLnBrk="0" hangingPunct="1"/>
                      <a:r>
                        <a:rPr kumimoji="0" lang="fr-FR" b="1" kern="1200" dirty="0" smtClean="0">
                          <a:solidFill>
                            <a:schemeClr val="dk1"/>
                          </a:solidFill>
                          <a:latin typeface="Arial Black" pitchFamily="34" charset="0"/>
                          <a:ea typeface="+mn-ea"/>
                          <a:cs typeface="Aharoni" pitchFamily="2" charset="-79"/>
                        </a:rPr>
                        <a:t>16 semaines</a:t>
                      </a:r>
                      <a:r>
                        <a:rPr kumimoji="0" lang="fr-FR" b="1" kern="1200" baseline="0" dirty="0" smtClean="0">
                          <a:solidFill>
                            <a:schemeClr val="dk1"/>
                          </a:solidFill>
                          <a:latin typeface="Arial Black" pitchFamily="34" charset="0"/>
                          <a:ea typeface="+mn-ea"/>
                          <a:cs typeface="Aharoni" pitchFamily="2" charset="-79"/>
                        </a:rPr>
                        <a:t> réparties</a:t>
                      </a:r>
                    </a:p>
                    <a:p>
                      <a:pPr marL="0" algn="ctr" rtl="0" eaLnBrk="1" latinLnBrk="0" hangingPunct="1"/>
                      <a:r>
                        <a:rPr kumimoji="0" lang="fr-FR" b="1" kern="1200" baseline="0" dirty="0" smtClean="0">
                          <a:solidFill>
                            <a:schemeClr val="dk1"/>
                          </a:solidFill>
                          <a:latin typeface="Arial Black" pitchFamily="34" charset="0"/>
                          <a:ea typeface="+mn-ea"/>
                          <a:cs typeface="Aharoni" pitchFamily="2" charset="-79"/>
                        </a:rPr>
                        <a:t>en 1</a:t>
                      </a:r>
                      <a:r>
                        <a:rPr kumimoji="0" lang="fr-FR" b="1" kern="1200" baseline="30000" dirty="0" smtClean="0">
                          <a:solidFill>
                            <a:schemeClr val="dk1"/>
                          </a:solidFill>
                          <a:latin typeface="Arial Black" pitchFamily="34" charset="0"/>
                          <a:ea typeface="+mn-ea"/>
                          <a:cs typeface="Aharoni" pitchFamily="2" charset="-79"/>
                        </a:rPr>
                        <a:t>ère</a:t>
                      </a:r>
                      <a:r>
                        <a:rPr kumimoji="0" lang="fr-FR" b="1" kern="1200" baseline="0" dirty="0" smtClean="0">
                          <a:solidFill>
                            <a:schemeClr val="dk1"/>
                          </a:solidFill>
                          <a:latin typeface="Arial Black" pitchFamily="34" charset="0"/>
                          <a:ea typeface="+mn-ea"/>
                          <a:cs typeface="Aharoni" pitchFamily="2" charset="-79"/>
                        </a:rPr>
                        <a:t> et  </a:t>
                      </a:r>
                      <a:r>
                        <a:rPr kumimoji="0" lang="fr-FR" b="1" kern="1200" baseline="0" dirty="0" err="1" smtClean="0">
                          <a:solidFill>
                            <a:schemeClr val="dk1"/>
                          </a:solidFill>
                          <a:latin typeface="Arial Black" pitchFamily="34" charset="0"/>
                          <a:ea typeface="+mn-ea"/>
                          <a:cs typeface="Aharoni" pitchFamily="2" charset="-79"/>
                        </a:rPr>
                        <a:t>Tle</a:t>
                      </a:r>
                      <a:r>
                        <a:rPr kumimoji="0" lang="fr-FR" b="1" kern="1200" baseline="0" dirty="0" smtClean="0">
                          <a:solidFill>
                            <a:schemeClr val="dk1"/>
                          </a:solidFill>
                          <a:latin typeface="Arial Black" pitchFamily="34" charset="0"/>
                          <a:ea typeface="+mn-ea"/>
                          <a:cs typeface="Aharoni" pitchFamily="2" charset="-79"/>
                        </a:rPr>
                        <a:t>)</a:t>
                      </a:r>
                      <a:endParaRPr kumimoji="0" lang="fr-FR" b="1" kern="1200" dirty="0" smtClean="0">
                        <a:solidFill>
                          <a:schemeClr val="dk1"/>
                        </a:solidFill>
                        <a:latin typeface="Arial Black" pitchFamily="34" charset="0"/>
                        <a:ea typeface="+mn-ea"/>
                        <a:cs typeface="Aharoni" pitchFamily="2" charset="-79"/>
                      </a:endParaRPr>
                    </a:p>
                  </a:txBody>
                  <a:tcPr anchor="ctr"/>
                </a:tc>
              </a:tr>
              <a:tr h="1104850">
                <a:tc rowSpan="2">
                  <a:txBody>
                    <a:bodyPr/>
                    <a:lstStyle/>
                    <a:p>
                      <a:pPr marL="0" algn="ctr" rtl="0" eaLnBrk="1" latinLnBrk="0" hangingPunct="1"/>
                      <a:r>
                        <a:rPr kumimoji="0" lang="fr-FR" b="1" kern="1200" dirty="0" smtClean="0">
                          <a:solidFill>
                            <a:schemeClr val="dk1"/>
                          </a:solidFill>
                          <a:latin typeface="Arial Black" pitchFamily="34" charset="0"/>
                          <a:ea typeface="+mn-ea"/>
                          <a:cs typeface="Aharoni" pitchFamily="2" charset="-79"/>
                        </a:rPr>
                        <a:t>Diplômes</a:t>
                      </a:r>
                    </a:p>
                  </a:txBody>
                  <a:tcPr anchor="ctr">
                    <a:solidFill>
                      <a:schemeClr val="accent1">
                        <a:lumMod val="40000"/>
                        <a:lumOff val="60000"/>
                      </a:schemeClr>
                    </a:solidFill>
                  </a:tcPr>
                </a:tc>
                <a:tc>
                  <a:txBody>
                    <a:bodyPr/>
                    <a:lstStyle/>
                    <a:p>
                      <a:pPr algn="ctr"/>
                      <a:r>
                        <a:rPr lang="fr-FR" sz="1100" i="1" dirty="0" smtClean="0">
                          <a:latin typeface="Arial Black" pitchFamily="34" charset="0"/>
                          <a:cs typeface="Aharoni" pitchFamily="2" charset="-79"/>
                        </a:rPr>
                        <a:t>(certification intermédiaire)</a:t>
                      </a:r>
                      <a:endParaRPr lang="fr-FR" sz="1100" i="1" dirty="0">
                        <a:latin typeface="Arial Black" pitchFamily="34" charset="0"/>
                        <a:cs typeface="Aharoni" pitchFamily="2" charset="-79"/>
                      </a:endParaRPr>
                    </a:p>
                  </a:txBody>
                  <a:tcPr>
                    <a:solidFill>
                      <a:schemeClr val="accent1">
                        <a:lumMod val="40000"/>
                        <a:lumOff val="60000"/>
                      </a:schemeClr>
                    </a:solidFill>
                  </a:tcPr>
                </a:tc>
                <a:tc>
                  <a:txBody>
                    <a:bodyPr/>
                    <a:lstStyle/>
                    <a:p>
                      <a:pPr marL="0" algn="ctr" rtl="0" eaLnBrk="1" latinLnBrk="0" hangingPunct="1"/>
                      <a:r>
                        <a:rPr kumimoji="0" lang="fr-FR" b="1" kern="1200" dirty="0" smtClean="0">
                          <a:solidFill>
                            <a:schemeClr val="dk1"/>
                          </a:solidFill>
                          <a:latin typeface="Arial Black" pitchFamily="34" charset="0"/>
                          <a:ea typeface="+mn-ea"/>
                          <a:cs typeface="Aharoni" pitchFamily="2" charset="-79"/>
                        </a:rPr>
                        <a:t>BEP Métiers des Services Administratifs</a:t>
                      </a:r>
                    </a:p>
                  </a:txBody>
                  <a:tcPr anchor="ctr">
                    <a:solidFill>
                      <a:schemeClr val="accent1">
                        <a:lumMod val="40000"/>
                        <a:lumOff val="60000"/>
                      </a:schemeClr>
                    </a:solidFill>
                  </a:tcPr>
                </a:tc>
              </a:tr>
              <a:tr h="773395">
                <a:tc vMerge="1">
                  <a:txBody>
                    <a:bodyPr/>
                    <a:lstStyle/>
                    <a:p>
                      <a:endParaRPr lang="fr-FR" dirty="0"/>
                    </a:p>
                  </a:txBody>
                  <a:tcPr/>
                </a:tc>
                <a:tc>
                  <a:txBody>
                    <a:bodyPr/>
                    <a:lstStyle/>
                    <a:p>
                      <a:pPr algn="ctr"/>
                      <a:endParaRPr lang="fr-FR" dirty="0">
                        <a:latin typeface="Arial Black" pitchFamily="34" charset="0"/>
                        <a:cs typeface="Aharoni" pitchFamily="2" charset="-79"/>
                      </a:endParaRPr>
                    </a:p>
                  </a:txBody>
                  <a:tcPr/>
                </a:tc>
                <a:tc>
                  <a:txBody>
                    <a:bodyPr/>
                    <a:lstStyle/>
                    <a:p>
                      <a:pPr marL="0" algn="ctr" rtl="0" eaLnBrk="1" latinLnBrk="0" hangingPunct="1"/>
                      <a:r>
                        <a:rPr kumimoji="0" lang="fr-FR" b="1" kern="1200" dirty="0" smtClean="0">
                          <a:solidFill>
                            <a:schemeClr val="dk1"/>
                          </a:solidFill>
                          <a:latin typeface="Arial Black" pitchFamily="34" charset="0"/>
                          <a:ea typeface="+mn-ea"/>
                          <a:cs typeface="Aharoni" pitchFamily="2" charset="-79"/>
                        </a:rPr>
                        <a:t>BAC PRO</a:t>
                      </a:r>
                      <a:r>
                        <a:rPr kumimoji="0" lang="fr-FR" b="1" kern="1200" baseline="0" dirty="0" smtClean="0">
                          <a:solidFill>
                            <a:schemeClr val="dk1"/>
                          </a:solidFill>
                          <a:latin typeface="Arial Black" pitchFamily="34" charset="0"/>
                          <a:ea typeface="+mn-ea"/>
                          <a:cs typeface="Aharoni" pitchFamily="2" charset="-79"/>
                        </a:rPr>
                        <a:t> </a:t>
                      </a:r>
                      <a:r>
                        <a:rPr kumimoji="0" lang="fr-FR" b="1" kern="1200" dirty="0" smtClean="0">
                          <a:solidFill>
                            <a:schemeClr val="dk1"/>
                          </a:solidFill>
                          <a:latin typeface="Arial Black" pitchFamily="34" charset="0"/>
                          <a:ea typeface="+mn-ea"/>
                          <a:cs typeface="Aharoni" pitchFamily="2" charset="-79"/>
                        </a:rPr>
                        <a:t>Gestion Administration</a:t>
                      </a:r>
                    </a:p>
                  </a:txBody>
                  <a:tcPr anchor="ctr"/>
                </a:tc>
              </a:tr>
            </a:tbl>
          </a:graphicData>
        </a:graphic>
      </p:graphicFrame>
      <p:sp>
        <p:nvSpPr>
          <p:cNvPr id="7" name="Flèche droite 6"/>
          <p:cNvSpPr/>
          <p:nvPr/>
        </p:nvSpPr>
        <p:spPr>
          <a:xfrm>
            <a:off x="3635375" y="2349500"/>
            <a:ext cx="114300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8" name="Flèche droite 7"/>
          <p:cNvSpPr/>
          <p:nvPr/>
        </p:nvSpPr>
        <p:spPr>
          <a:xfrm>
            <a:off x="3635375" y="3860800"/>
            <a:ext cx="114300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9" name="Flèche droite 8"/>
          <p:cNvSpPr/>
          <p:nvPr/>
        </p:nvSpPr>
        <p:spPr>
          <a:xfrm>
            <a:off x="3635375" y="5373688"/>
            <a:ext cx="1143000" cy="7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1" name="Flèche droite 10"/>
          <p:cNvSpPr/>
          <p:nvPr/>
        </p:nvSpPr>
        <p:spPr>
          <a:xfrm>
            <a:off x="3635375" y="6308725"/>
            <a:ext cx="1143000"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683568" y="332656"/>
            <a:ext cx="7920880" cy="694430"/>
          </a:xfrm>
        </p:spPr>
        <p:txBody>
          <a:bodyPr>
            <a:noAutofit/>
          </a:bodyPr>
          <a:lstStyle/>
          <a:p>
            <a:pPr algn="ctr" fontAlgn="auto">
              <a:spcAft>
                <a:spcPts val="0"/>
              </a:spcAft>
              <a:defRPr/>
            </a:pPr>
            <a:r>
              <a:rPr lang="fr-FR" sz="4400" dirty="0" smtClean="0">
                <a:solidFill>
                  <a:schemeClr val="tx1">
                    <a:lumMod val="50000"/>
                    <a:lumOff val="50000"/>
                  </a:schemeClr>
                </a:solidFill>
              </a:rPr>
              <a:t>Les disciplines enseignées</a:t>
            </a:r>
            <a:endParaRPr lang="fr-FR" sz="4400" dirty="0">
              <a:solidFill>
                <a:schemeClr val="tx1">
                  <a:lumMod val="50000"/>
                  <a:lumOff val="50000"/>
                </a:schemeClr>
              </a:solidFill>
            </a:endParaRPr>
          </a:p>
        </p:txBody>
      </p:sp>
      <p:sp>
        <p:nvSpPr>
          <p:cNvPr id="6" name="ZoneTexte 5"/>
          <p:cNvSpPr txBox="1"/>
          <p:nvPr/>
        </p:nvSpPr>
        <p:spPr>
          <a:xfrm>
            <a:off x="323528" y="1340768"/>
            <a:ext cx="8496944" cy="5632311"/>
          </a:xfrm>
          <a:prstGeom prst="rect">
            <a:avLst/>
          </a:prstGeom>
          <a:noFill/>
        </p:spPr>
        <p:txBody>
          <a:bodyPr numCol="2">
            <a:spAutoFit/>
          </a:bodyPr>
          <a:lstStyle/>
          <a:p>
            <a:pPr lvl="1" fontAlgn="auto">
              <a:spcBef>
                <a:spcPts val="0"/>
              </a:spcBef>
              <a:spcAft>
                <a:spcPts val="0"/>
              </a:spcAft>
              <a:defRPr/>
            </a:pPr>
            <a:r>
              <a:rPr lang="fr-FR" b="1" dirty="0">
                <a:solidFill>
                  <a:schemeClr val="accent4">
                    <a:lumMod val="60000"/>
                    <a:lumOff val="40000"/>
                  </a:schemeClr>
                </a:solidFill>
                <a:latin typeface="+mn-lt"/>
                <a:cs typeface="+mn-cs"/>
              </a:rPr>
              <a:t>Enseignement général :</a:t>
            </a:r>
          </a:p>
          <a:p>
            <a:pPr lvl="1" fontAlgn="auto">
              <a:spcBef>
                <a:spcPts val="0"/>
              </a:spcBef>
              <a:spcAft>
                <a:spcPts val="0"/>
              </a:spcAft>
              <a:defRPr/>
            </a:pPr>
            <a:endParaRPr lang="fr-FR" b="1" dirty="0">
              <a:solidFill>
                <a:schemeClr val="tx1">
                  <a:lumMod val="50000"/>
                  <a:lumOff val="50000"/>
                </a:schemeClr>
              </a:solidFill>
              <a:latin typeface="+mn-lt"/>
              <a:cs typeface="+mn-cs"/>
            </a:endParaRPr>
          </a:p>
          <a:p>
            <a:pPr marL="450850" lvl="2" fontAlgn="auto">
              <a:spcBef>
                <a:spcPts val="0"/>
              </a:spcBef>
              <a:spcAft>
                <a:spcPts val="0"/>
              </a:spcAft>
              <a:buFont typeface="Wingdings" pitchFamily="2" charset="2"/>
              <a:buChar char="§"/>
              <a:defRPr/>
            </a:pPr>
            <a:r>
              <a:rPr lang="fr-FR" b="1" dirty="0">
                <a:solidFill>
                  <a:schemeClr val="accent5">
                    <a:lumMod val="20000"/>
                    <a:lumOff val="80000"/>
                  </a:schemeClr>
                </a:solidFill>
                <a:latin typeface="+mn-lt"/>
                <a:cs typeface="+mn-cs"/>
              </a:rPr>
              <a:t> </a:t>
            </a:r>
            <a:r>
              <a:rPr lang="fr-FR" b="1" dirty="0">
                <a:solidFill>
                  <a:schemeClr val="accent4">
                    <a:lumMod val="20000"/>
                    <a:lumOff val="80000"/>
                  </a:schemeClr>
                </a:solidFill>
                <a:latin typeface="+mn-lt"/>
                <a:cs typeface="+mn-cs"/>
              </a:rPr>
              <a:t>Français</a:t>
            </a:r>
          </a:p>
          <a:p>
            <a:pPr marL="450850" lvl="2" fontAlgn="auto">
              <a:spcBef>
                <a:spcPts val="0"/>
              </a:spcBef>
              <a:spcAft>
                <a:spcPts val="0"/>
              </a:spcAft>
              <a:buFont typeface="Wingdings" pitchFamily="2" charset="2"/>
              <a:buChar char="§"/>
              <a:defRPr/>
            </a:pPr>
            <a:r>
              <a:rPr lang="fr-FR" b="1" dirty="0">
                <a:solidFill>
                  <a:schemeClr val="accent4">
                    <a:lumMod val="20000"/>
                    <a:lumOff val="80000"/>
                  </a:schemeClr>
                </a:solidFill>
                <a:latin typeface="+mn-lt"/>
                <a:cs typeface="+mn-cs"/>
              </a:rPr>
              <a:t> Histoire-Géographie et Éducation civique</a:t>
            </a:r>
          </a:p>
          <a:p>
            <a:pPr marL="450850" lvl="2" fontAlgn="auto">
              <a:spcBef>
                <a:spcPts val="0"/>
              </a:spcBef>
              <a:spcAft>
                <a:spcPts val="0"/>
              </a:spcAft>
              <a:buFont typeface="Wingdings" pitchFamily="2" charset="2"/>
              <a:buChar char="§"/>
              <a:defRPr/>
            </a:pPr>
            <a:r>
              <a:rPr lang="fr-FR" b="1" dirty="0">
                <a:solidFill>
                  <a:schemeClr val="accent4">
                    <a:lumMod val="20000"/>
                    <a:lumOff val="80000"/>
                  </a:schemeClr>
                </a:solidFill>
                <a:latin typeface="+mn-lt"/>
                <a:cs typeface="+mn-cs"/>
              </a:rPr>
              <a:t> Langues vivantes 1 &amp; 2</a:t>
            </a:r>
          </a:p>
          <a:p>
            <a:pPr marL="450850" lvl="2" fontAlgn="auto">
              <a:spcBef>
                <a:spcPts val="0"/>
              </a:spcBef>
              <a:spcAft>
                <a:spcPts val="0"/>
              </a:spcAft>
              <a:buFont typeface="Wingdings" pitchFamily="2" charset="2"/>
              <a:buChar char="§"/>
              <a:defRPr/>
            </a:pPr>
            <a:r>
              <a:rPr lang="fr-FR" b="1" dirty="0">
                <a:solidFill>
                  <a:schemeClr val="accent4">
                    <a:lumMod val="20000"/>
                    <a:lumOff val="80000"/>
                  </a:schemeClr>
                </a:solidFill>
                <a:latin typeface="+mn-lt"/>
                <a:cs typeface="+mn-cs"/>
              </a:rPr>
              <a:t> Mathématiques</a:t>
            </a:r>
          </a:p>
          <a:p>
            <a:pPr marL="450850" lvl="2" fontAlgn="auto">
              <a:spcBef>
                <a:spcPts val="0"/>
              </a:spcBef>
              <a:spcAft>
                <a:spcPts val="0"/>
              </a:spcAft>
              <a:buFont typeface="Wingdings" pitchFamily="2" charset="2"/>
              <a:buChar char="§"/>
              <a:defRPr/>
            </a:pPr>
            <a:r>
              <a:rPr lang="fr-FR" b="1" dirty="0">
                <a:solidFill>
                  <a:schemeClr val="accent4">
                    <a:lumMod val="20000"/>
                    <a:lumOff val="80000"/>
                  </a:schemeClr>
                </a:solidFill>
                <a:latin typeface="+mn-lt"/>
                <a:cs typeface="+mn-cs"/>
              </a:rPr>
              <a:t> Arts Appliqués</a:t>
            </a:r>
          </a:p>
          <a:p>
            <a:pPr marL="450850" lvl="2" fontAlgn="auto">
              <a:spcBef>
                <a:spcPts val="0"/>
              </a:spcBef>
              <a:spcAft>
                <a:spcPts val="0"/>
              </a:spcAft>
              <a:buFont typeface="Wingdings" pitchFamily="2" charset="2"/>
              <a:buChar char="§"/>
              <a:defRPr/>
            </a:pPr>
            <a:r>
              <a:rPr lang="fr-FR" b="1" dirty="0">
                <a:solidFill>
                  <a:schemeClr val="accent4">
                    <a:lumMod val="20000"/>
                    <a:lumOff val="80000"/>
                  </a:schemeClr>
                </a:solidFill>
                <a:latin typeface="+mn-lt"/>
                <a:cs typeface="+mn-cs"/>
              </a:rPr>
              <a:t> éducation Physique et sportive</a:t>
            </a:r>
          </a:p>
          <a:p>
            <a:pPr lvl="1" fontAlgn="auto">
              <a:spcBef>
                <a:spcPts val="0"/>
              </a:spcBef>
              <a:spcAft>
                <a:spcPts val="0"/>
              </a:spcAft>
              <a:defRPr/>
            </a:pPr>
            <a:endParaRPr lang="fr-FR" b="1" dirty="0">
              <a:solidFill>
                <a:schemeClr val="accent4">
                  <a:lumMod val="60000"/>
                  <a:lumOff val="40000"/>
                </a:schemeClr>
              </a:solidFill>
              <a:latin typeface="+mn-lt"/>
              <a:cs typeface="+mn-cs"/>
            </a:endParaRPr>
          </a:p>
          <a:p>
            <a:pPr lvl="1" fontAlgn="auto">
              <a:spcBef>
                <a:spcPts val="0"/>
              </a:spcBef>
              <a:spcAft>
                <a:spcPts val="0"/>
              </a:spcAft>
              <a:defRPr/>
            </a:pPr>
            <a:r>
              <a:rPr lang="fr-FR" b="1" dirty="0">
                <a:solidFill>
                  <a:schemeClr val="accent4">
                    <a:lumMod val="60000"/>
                    <a:lumOff val="40000"/>
                  </a:schemeClr>
                </a:solidFill>
                <a:latin typeface="+mn-lt"/>
                <a:cs typeface="+mn-cs"/>
              </a:rPr>
              <a:t>Enseignement professionnel :</a:t>
            </a:r>
          </a:p>
          <a:p>
            <a:pPr lvl="1" fontAlgn="auto">
              <a:spcBef>
                <a:spcPts val="0"/>
              </a:spcBef>
              <a:spcAft>
                <a:spcPts val="0"/>
              </a:spcAft>
              <a:defRPr/>
            </a:pPr>
            <a:endParaRPr lang="fr-FR" b="1" dirty="0">
              <a:solidFill>
                <a:schemeClr val="tx1">
                  <a:lumMod val="50000"/>
                  <a:lumOff val="50000"/>
                </a:schemeClr>
              </a:solidFill>
              <a:latin typeface="+mn-lt"/>
              <a:cs typeface="+mn-cs"/>
            </a:endParaRPr>
          </a:p>
          <a:p>
            <a:pPr marL="355600" lvl="2" fontAlgn="auto">
              <a:spcBef>
                <a:spcPts val="0"/>
              </a:spcBef>
              <a:spcAft>
                <a:spcPts val="0"/>
              </a:spcAft>
              <a:buFont typeface="Wingdings" pitchFamily="2" charset="2"/>
              <a:buChar char="§"/>
              <a:defRPr/>
            </a:pPr>
            <a:r>
              <a:rPr lang="fr-FR" b="1" dirty="0">
                <a:solidFill>
                  <a:schemeClr val="accent5">
                    <a:lumMod val="20000"/>
                    <a:lumOff val="80000"/>
                  </a:schemeClr>
                </a:solidFill>
                <a:latin typeface="+mn-lt"/>
                <a:cs typeface="+mn-cs"/>
              </a:rPr>
              <a:t> </a:t>
            </a:r>
            <a:r>
              <a:rPr lang="fr-FR" b="1" dirty="0">
                <a:solidFill>
                  <a:schemeClr val="accent4">
                    <a:lumMod val="20000"/>
                    <a:lumOff val="80000"/>
                  </a:schemeClr>
                </a:solidFill>
                <a:latin typeface="+mn-lt"/>
                <a:cs typeface="+mn-cs"/>
              </a:rPr>
              <a:t>Économie-Droit</a:t>
            </a:r>
          </a:p>
          <a:p>
            <a:pPr marL="355600" lvl="2" fontAlgn="auto">
              <a:spcBef>
                <a:spcPts val="0"/>
              </a:spcBef>
              <a:spcAft>
                <a:spcPts val="0"/>
              </a:spcAft>
              <a:buFont typeface="Wingdings" pitchFamily="2" charset="2"/>
              <a:buChar char="§"/>
              <a:defRPr/>
            </a:pPr>
            <a:r>
              <a:rPr lang="fr-FR" b="1" dirty="0">
                <a:solidFill>
                  <a:schemeClr val="accent4">
                    <a:lumMod val="20000"/>
                    <a:lumOff val="80000"/>
                  </a:schemeClr>
                </a:solidFill>
                <a:latin typeface="+mn-lt"/>
                <a:cs typeface="+mn-cs"/>
              </a:rPr>
              <a:t> Prévention Santé et environnement</a:t>
            </a:r>
          </a:p>
          <a:p>
            <a:pPr marL="355600" lvl="2" fontAlgn="auto">
              <a:spcBef>
                <a:spcPts val="0"/>
              </a:spcBef>
              <a:spcAft>
                <a:spcPts val="0"/>
              </a:spcAft>
              <a:buFont typeface="Wingdings" pitchFamily="2" charset="2"/>
              <a:buChar char="§"/>
              <a:defRPr/>
            </a:pPr>
            <a:r>
              <a:rPr lang="fr-FR" b="1" dirty="0">
                <a:solidFill>
                  <a:schemeClr val="accent4">
                    <a:lumMod val="20000"/>
                    <a:lumOff val="80000"/>
                  </a:schemeClr>
                </a:solidFill>
                <a:latin typeface="+mn-lt"/>
                <a:cs typeface="+mn-cs"/>
              </a:rPr>
              <a:t> Accompagnement personnalisé</a:t>
            </a:r>
          </a:p>
          <a:p>
            <a:pPr marL="355600" lvl="2" fontAlgn="auto">
              <a:spcBef>
                <a:spcPts val="0"/>
              </a:spcBef>
              <a:spcAft>
                <a:spcPts val="0"/>
              </a:spcAft>
              <a:buFont typeface="Wingdings" pitchFamily="2" charset="2"/>
              <a:buChar char="§"/>
              <a:defRPr/>
            </a:pPr>
            <a:r>
              <a:rPr lang="fr-FR" b="1" dirty="0">
                <a:solidFill>
                  <a:schemeClr val="accent4">
                    <a:lumMod val="20000"/>
                    <a:lumOff val="80000"/>
                  </a:schemeClr>
                </a:solidFill>
                <a:latin typeface="+mn-lt"/>
                <a:cs typeface="+mn-cs"/>
              </a:rPr>
              <a:t> Gestion – Administration : 4 pôles rattachés au métier </a:t>
            </a:r>
            <a:r>
              <a:rPr lang="fr-FR" sz="1200" b="1" i="1" dirty="0">
                <a:solidFill>
                  <a:schemeClr val="accent4">
                    <a:lumMod val="20000"/>
                    <a:lumOff val="80000"/>
                  </a:schemeClr>
                </a:solidFill>
                <a:latin typeface="+mn-lt"/>
                <a:cs typeface="+mn-cs"/>
              </a:rPr>
              <a:t>(voir diapositive suivante)</a:t>
            </a:r>
          </a:p>
          <a:p>
            <a:pPr fontAlgn="auto">
              <a:spcBef>
                <a:spcPts val="0"/>
              </a:spcBef>
              <a:spcAft>
                <a:spcPts val="0"/>
              </a:spcAft>
              <a:defRPr/>
            </a:pPr>
            <a:endParaRPr lang="fr-FR" b="1" dirty="0">
              <a:solidFill>
                <a:schemeClr val="tx2"/>
              </a:solidFill>
              <a:latin typeface="+mn-lt"/>
              <a:cs typeface="+mn-cs"/>
            </a:endParaRPr>
          </a:p>
          <a:p>
            <a:pPr fontAlgn="auto">
              <a:spcBef>
                <a:spcPts val="0"/>
              </a:spcBef>
              <a:spcAft>
                <a:spcPts val="0"/>
              </a:spcAft>
              <a:defRPr/>
            </a:pPr>
            <a:endParaRPr lang="fr-FR" b="1" dirty="0">
              <a:solidFill>
                <a:schemeClr val="tx2"/>
              </a:solidFill>
              <a:latin typeface="+mn-lt"/>
              <a:cs typeface="+mn-cs"/>
            </a:endParaRPr>
          </a:p>
          <a:p>
            <a:pPr fontAlgn="auto">
              <a:spcBef>
                <a:spcPts val="0"/>
              </a:spcBef>
              <a:spcAft>
                <a:spcPts val="0"/>
              </a:spcAft>
              <a:defRPr/>
            </a:pPr>
            <a:endParaRPr lang="fr-FR" b="1" dirty="0">
              <a:solidFill>
                <a:schemeClr val="tx2"/>
              </a:solidFill>
              <a:latin typeface="+mn-lt"/>
              <a:cs typeface="+mn-cs"/>
            </a:endParaRPr>
          </a:p>
          <a:p>
            <a:pPr fontAlgn="auto">
              <a:spcBef>
                <a:spcPts val="0"/>
              </a:spcBef>
              <a:spcAft>
                <a:spcPts val="0"/>
              </a:spcAft>
              <a:defRPr/>
            </a:pPr>
            <a:r>
              <a:rPr lang="fr-FR" b="1" dirty="0">
                <a:solidFill>
                  <a:schemeClr val="tx2"/>
                </a:solidFill>
                <a:latin typeface="+mn-lt"/>
                <a:cs typeface="+mn-cs"/>
              </a:rPr>
              <a:t>et…</a:t>
            </a:r>
          </a:p>
          <a:p>
            <a:pPr fontAlgn="auto">
              <a:spcBef>
                <a:spcPts val="0"/>
              </a:spcBef>
              <a:spcAft>
                <a:spcPts val="0"/>
              </a:spcAft>
              <a:defRPr/>
            </a:pPr>
            <a:endParaRPr lang="fr-FR" b="1" dirty="0">
              <a:solidFill>
                <a:schemeClr val="tx2"/>
              </a:solidFill>
              <a:latin typeface="+mn-lt"/>
              <a:cs typeface="+mn-cs"/>
            </a:endParaRPr>
          </a:p>
          <a:p>
            <a:pPr fontAlgn="auto">
              <a:spcBef>
                <a:spcPts val="0"/>
              </a:spcBef>
              <a:spcAft>
                <a:spcPts val="0"/>
              </a:spcAft>
              <a:defRPr/>
            </a:pPr>
            <a:endParaRPr lang="fr-FR" b="1" dirty="0">
              <a:solidFill>
                <a:schemeClr val="tx2"/>
              </a:solidFill>
              <a:latin typeface="+mn-lt"/>
              <a:cs typeface="+mn-cs"/>
            </a:endParaRPr>
          </a:p>
          <a:p>
            <a:pPr marL="0" lvl="2" fontAlgn="auto">
              <a:spcBef>
                <a:spcPts val="0"/>
              </a:spcBef>
              <a:spcAft>
                <a:spcPts val="0"/>
              </a:spcAft>
              <a:defRPr/>
            </a:pPr>
            <a:r>
              <a:rPr lang="fr-FR" b="1" dirty="0">
                <a:solidFill>
                  <a:schemeClr val="accent4">
                    <a:lumMod val="60000"/>
                    <a:lumOff val="40000"/>
                  </a:schemeClr>
                </a:solidFill>
                <a:latin typeface="+mn-lt"/>
                <a:cs typeface="+mn-cs"/>
              </a:rPr>
              <a:t>Des ateliers rédactionnels : </a:t>
            </a:r>
          </a:p>
          <a:p>
            <a:pPr marL="0" lvl="2" fontAlgn="auto">
              <a:spcBef>
                <a:spcPts val="0"/>
              </a:spcBef>
              <a:spcAft>
                <a:spcPts val="0"/>
              </a:spcAft>
              <a:defRPr/>
            </a:pPr>
            <a:endParaRPr lang="fr-FR" b="1" dirty="0">
              <a:solidFill>
                <a:schemeClr val="accent4">
                  <a:lumMod val="60000"/>
                  <a:lumOff val="40000"/>
                </a:schemeClr>
              </a:solidFill>
              <a:latin typeface="+mn-lt"/>
              <a:cs typeface="+mn-cs"/>
            </a:endParaRPr>
          </a:p>
          <a:p>
            <a:pPr marL="0" lvl="2" fontAlgn="auto">
              <a:spcBef>
                <a:spcPts val="0"/>
              </a:spcBef>
              <a:spcAft>
                <a:spcPts val="0"/>
              </a:spcAft>
              <a:defRPr/>
            </a:pPr>
            <a:r>
              <a:rPr lang="fr-FR" b="1" dirty="0">
                <a:solidFill>
                  <a:schemeClr val="accent4">
                    <a:lumMod val="20000"/>
                    <a:lumOff val="80000"/>
                  </a:schemeClr>
                </a:solidFill>
                <a:latin typeface="+mn-lt"/>
                <a:cs typeface="+mn-cs"/>
              </a:rPr>
              <a:t>Travail en collaboration entre le(s) professeur(s) de  gestion et de lettres en vue d’aider l’élève à mieux maîtriser, dans des situations professionnelles, la langue, la syntaxe, l’orthographe à l’écrit et à l’oral</a:t>
            </a:r>
          </a:p>
          <a:p>
            <a:pPr marL="0" lvl="2" fontAlgn="auto">
              <a:spcBef>
                <a:spcPts val="0"/>
              </a:spcBef>
              <a:spcAft>
                <a:spcPts val="0"/>
              </a:spcAft>
              <a:defRPr/>
            </a:pPr>
            <a:endParaRPr lang="fr-FR" b="1" dirty="0">
              <a:solidFill>
                <a:schemeClr val="accent5">
                  <a:lumMod val="20000"/>
                  <a:lumOff val="80000"/>
                </a:schemeClr>
              </a:solidFill>
              <a:latin typeface="+mn-lt"/>
              <a:cs typeface="+mn-cs"/>
            </a:endParaRPr>
          </a:p>
          <a:p>
            <a:pPr marL="0" lvl="2" fontAlgn="auto">
              <a:spcBef>
                <a:spcPts val="0"/>
              </a:spcBef>
              <a:spcAft>
                <a:spcPts val="0"/>
              </a:spcAft>
              <a:defRPr/>
            </a:pPr>
            <a:endParaRPr lang="fr-FR" b="1" dirty="0">
              <a:solidFill>
                <a:schemeClr val="accent5">
                  <a:lumMod val="20000"/>
                  <a:lumOff val="80000"/>
                </a:schemeClr>
              </a:solidFill>
              <a:latin typeface="+mn-lt"/>
              <a:cs typeface="+mn-cs"/>
            </a:endParaRPr>
          </a:p>
          <a:p>
            <a:pPr marL="0" lvl="2" fontAlgn="auto">
              <a:spcBef>
                <a:spcPts val="0"/>
              </a:spcBef>
              <a:spcAft>
                <a:spcPts val="0"/>
              </a:spcAft>
              <a:defRPr/>
            </a:pPr>
            <a:endParaRPr lang="fr-FR" b="1" dirty="0">
              <a:solidFill>
                <a:schemeClr val="accent5">
                  <a:lumMod val="20000"/>
                  <a:lumOff val="80000"/>
                </a:schemeClr>
              </a:solidFill>
              <a:latin typeface="+mn-lt"/>
              <a:cs typeface="+mn-cs"/>
            </a:endParaRPr>
          </a:p>
          <a:p>
            <a:pPr marL="0" lvl="2" fontAlgn="auto">
              <a:spcBef>
                <a:spcPts val="0"/>
              </a:spcBef>
              <a:spcAft>
                <a:spcPts val="0"/>
              </a:spcAft>
              <a:defRPr/>
            </a:pPr>
            <a:endParaRPr lang="fr-FR" sz="1200" i="1" dirty="0">
              <a:solidFill>
                <a:schemeClr val="accent5">
                  <a:lumMod val="20000"/>
                  <a:lumOff val="80000"/>
                </a:schemeClr>
              </a:solidFill>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blinds(horizontal)">
                                      <p:cBhvr>
                                        <p:cTn id="10" dur="500"/>
                                        <p:tgtEl>
                                          <p:spTgt spid="6">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blinds(horizontal)">
                                      <p:cBhvr>
                                        <p:cTn id="13" dur="500"/>
                                        <p:tgtEl>
                                          <p:spTgt spid="6">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blinds(horizontal)">
                                      <p:cBhvr>
                                        <p:cTn id="16" dur="500"/>
                                        <p:tgtEl>
                                          <p:spTgt spid="6">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Effect transition="in" filter="blinds(horizontal)">
                                      <p:cBhvr>
                                        <p:cTn id="19" dur="500"/>
                                        <p:tgtEl>
                                          <p:spTgt spid="6">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blinds(horizontal)">
                                      <p:cBhvr>
                                        <p:cTn id="22" dur="500"/>
                                        <p:tgtEl>
                                          <p:spTgt spid="6">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animEffect transition="in" filter="blinds(horizontal)">
                                      <p:cBhvr>
                                        <p:cTn id="25" dur="500"/>
                                        <p:tgtEl>
                                          <p:spTgt spid="6">
                                            <p:txEl>
                                              <p:pRg st="7" end="7"/>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6">
                                            <p:txEl>
                                              <p:pRg st="9" end="9"/>
                                            </p:txEl>
                                          </p:spTgt>
                                        </p:tgtEl>
                                        <p:attrNameLst>
                                          <p:attrName>style.visibility</p:attrName>
                                        </p:attrNameLst>
                                      </p:cBhvr>
                                      <p:to>
                                        <p:strVal val="visible"/>
                                      </p:to>
                                    </p:set>
                                    <p:animEffect transition="in" filter="blinds(horizontal)">
                                      <p:cBhvr>
                                        <p:cTn id="28" dur="500"/>
                                        <p:tgtEl>
                                          <p:spTgt spid="6">
                                            <p:txEl>
                                              <p:pRg st="9" end="9"/>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6">
                                            <p:txEl>
                                              <p:pRg st="11" end="11"/>
                                            </p:txEl>
                                          </p:spTgt>
                                        </p:tgtEl>
                                        <p:attrNameLst>
                                          <p:attrName>style.visibility</p:attrName>
                                        </p:attrNameLst>
                                      </p:cBhvr>
                                      <p:to>
                                        <p:strVal val="visible"/>
                                      </p:to>
                                    </p:set>
                                    <p:animEffect transition="in" filter="blinds(horizontal)">
                                      <p:cBhvr>
                                        <p:cTn id="31" dur="500"/>
                                        <p:tgtEl>
                                          <p:spTgt spid="6">
                                            <p:txEl>
                                              <p:pRg st="11" end="11"/>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6">
                                            <p:txEl>
                                              <p:pRg st="12" end="12"/>
                                            </p:txEl>
                                          </p:spTgt>
                                        </p:tgtEl>
                                        <p:attrNameLst>
                                          <p:attrName>style.visibility</p:attrName>
                                        </p:attrNameLst>
                                      </p:cBhvr>
                                      <p:to>
                                        <p:strVal val="visible"/>
                                      </p:to>
                                    </p:set>
                                    <p:animEffect transition="in" filter="blinds(horizontal)">
                                      <p:cBhvr>
                                        <p:cTn id="34" dur="500"/>
                                        <p:tgtEl>
                                          <p:spTgt spid="6">
                                            <p:txEl>
                                              <p:pRg st="12" end="12"/>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6">
                                            <p:txEl>
                                              <p:pRg st="13" end="13"/>
                                            </p:txEl>
                                          </p:spTgt>
                                        </p:tgtEl>
                                        <p:attrNameLst>
                                          <p:attrName>style.visibility</p:attrName>
                                        </p:attrNameLst>
                                      </p:cBhvr>
                                      <p:to>
                                        <p:strVal val="visible"/>
                                      </p:to>
                                    </p:set>
                                    <p:animEffect transition="in" filter="blinds(horizontal)">
                                      <p:cBhvr>
                                        <p:cTn id="37" dur="500"/>
                                        <p:tgtEl>
                                          <p:spTgt spid="6">
                                            <p:txEl>
                                              <p:pRg st="13" end="13"/>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6">
                                            <p:txEl>
                                              <p:pRg st="14" end="14"/>
                                            </p:txEl>
                                          </p:spTgt>
                                        </p:tgtEl>
                                        <p:attrNameLst>
                                          <p:attrName>style.visibility</p:attrName>
                                        </p:attrNameLst>
                                      </p:cBhvr>
                                      <p:to>
                                        <p:strVal val="visible"/>
                                      </p:to>
                                    </p:set>
                                    <p:animEffect transition="in" filter="blinds(horizontal)">
                                      <p:cBhvr>
                                        <p:cTn id="40" dur="500"/>
                                        <p:tgtEl>
                                          <p:spTgt spid="6">
                                            <p:txEl>
                                              <p:pRg st="14" end="14"/>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6">
                                            <p:txEl>
                                              <p:pRg st="21" end="21"/>
                                            </p:txEl>
                                          </p:spTgt>
                                        </p:tgtEl>
                                        <p:attrNameLst>
                                          <p:attrName>style.visibility</p:attrName>
                                        </p:attrNameLst>
                                      </p:cBhvr>
                                      <p:to>
                                        <p:strVal val="visible"/>
                                      </p:to>
                                    </p:set>
                                    <p:animEffect transition="in" filter="blinds(horizontal)">
                                      <p:cBhvr>
                                        <p:cTn id="43" dur="500"/>
                                        <p:tgtEl>
                                          <p:spTgt spid="6">
                                            <p:txEl>
                                              <p:pRg st="21" end="21"/>
                                            </p:txEl>
                                          </p:spTgt>
                                        </p:tgtEl>
                                      </p:cBhvr>
                                    </p:animEffect>
                                  </p:childTnLst>
                                </p:cTn>
                              </p:par>
                              <p:par>
                                <p:cTn id="44" presetID="3" presetClass="entr" presetSubtype="10" fill="hold" nodeType="withEffect">
                                  <p:stCondLst>
                                    <p:cond delay="0"/>
                                  </p:stCondLst>
                                  <p:childTnLst>
                                    <p:set>
                                      <p:cBhvr>
                                        <p:cTn id="45" dur="1" fill="hold">
                                          <p:stCondLst>
                                            <p:cond delay="0"/>
                                          </p:stCondLst>
                                        </p:cTn>
                                        <p:tgtEl>
                                          <p:spTgt spid="6">
                                            <p:txEl>
                                              <p:pRg st="23" end="23"/>
                                            </p:txEl>
                                          </p:spTgt>
                                        </p:tgtEl>
                                        <p:attrNameLst>
                                          <p:attrName>style.visibility</p:attrName>
                                        </p:attrNameLst>
                                      </p:cBhvr>
                                      <p:to>
                                        <p:strVal val="visible"/>
                                      </p:to>
                                    </p:set>
                                    <p:animEffect transition="in" filter="blinds(horizontal)">
                                      <p:cBhvr>
                                        <p:cTn id="46" dur="500"/>
                                        <p:tgtEl>
                                          <p:spTgt spid="6">
                                            <p:txEl>
                                              <p:pRg st="23" end="23"/>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6">
                                            <p:txEl>
                                              <p:pRg st="18" end="18"/>
                                            </p:txEl>
                                          </p:spTgt>
                                        </p:tgtEl>
                                        <p:attrNameLst>
                                          <p:attrName>style.visibility</p:attrName>
                                        </p:attrNameLst>
                                      </p:cBhvr>
                                      <p:to>
                                        <p:strVal val="visible"/>
                                      </p:to>
                                    </p:set>
                                    <p:animEffect transition="in" filter="blinds(horizontal)">
                                      <p:cBhvr>
                                        <p:cTn id="49" dur="500"/>
                                        <p:tgtEl>
                                          <p:spTgt spid="6">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1520" y="548680"/>
            <a:ext cx="8712968" cy="1296144"/>
          </a:xfrm>
        </p:spPr>
        <p:txBody>
          <a:bodyPr>
            <a:noAutofit/>
          </a:bodyPr>
          <a:lstStyle/>
          <a:p>
            <a:pPr algn="ctr" fontAlgn="auto">
              <a:spcAft>
                <a:spcPts val="0"/>
              </a:spcAft>
              <a:defRPr/>
            </a:pPr>
            <a:r>
              <a:rPr lang="fr-FR" sz="4000" dirty="0" smtClean="0"/>
              <a:t/>
            </a:r>
            <a:br>
              <a:rPr lang="fr-FR" sz="4000" dirty="0" smtClean="0"/>
            </a:br>
            <a:r>
              <a:rPr lang="fr-FR" sz="4000" dirty="0" smtClean="0"/>
              <a:t> Les 4 pôles de l’enseignement professionnel </a:t>
            </a:r>
            <a:br>
              <a:rPr lang="fr-FR" sz="4000" dirty="0" smtClean="0"/>
            </a:br>
            <a:endParaRPr lang="fr-FR" sz="4000" dirty="0"/>
          </a:p>
        </p:txBody>
      </p:sp>
      <p:sp>
        <p:nvSpPr>
          <p:cNvPr id="11267" name="Sous-titre 2"/>
          <p:cNvSpPr>
            <a:spLocks noGrp="1"/>
          </p:cNvSpPr>
          <p:nvPr>
            <p:ph type="subTitle" idx="1"/>
          </p:nvPr>
        </p:nvSpPr>
        <p:spPr>
          <a:xfrm>
            <a:off x="533400" y="3228975"/>
            <a:ext cx="7854950" cy="1752600"/>
          </a:xfrm>
        </p:spPr>
        <p:txBody>
          <a:bodyPr/>
          <a:lstStyle/>
          <a:p>
            <a:pPr marR="0"/>
            <a:endParaRPr lang="fr-FR" smtClean="0"/>
          </a:p>
        </p:txBody>
      </p:sp>
      <p:graphicFrame>
        <p:nvGraphicFramePr>
          <p:cNvPr id="4" name="Tableau 3"/>
          <p:cNvGraphicFramePr>
            <a:graphicFrameLocks noGrp="1"/>
          </p:cNvGraphicFramePr>
          <p:nvPr/>
        </p:nvGraphicFramePr>
        <p:xfrm>
          <a:off x="395288" y="1484313"/>
          <a:ext cx="8101612" cy="4781161"/>
        </p:xfrm>
        <a:graphic>
          <a:graphicData uri="http://schemas.openxmlformats.org/drawingml/2006/table">
            <a:tbl>
              <a:tblPr firstRow="1" bandRow="1">
                <a:tableStyleId>{5C22544A-7EE6-4342-B048-85BDC9FD1C3A}</a:tableStyleId>
              </a:tblPr>
              <a:tblGrid>
                <a:gridCol w="2142968"/>
                <a:gridCol w="1774548"/>
                <a:gridCol w="4184096"/>
              </a:tblGrid>
              <a:tr h="1638516">
                <a:tc>
                  <a:txBody>
                    <a:bodyPr/>
                    <a:lstStyle/>
                    <a:p>
                      <a:pPr algn="ctr"/>
                      <a:r>
                        <a:rPr lang="fr-FR" dirty="0" smtClean="0">
                          <a:solidFill>
                            <a:schemeClr val="tx1"/>
                          </a:solidFill>
                          <a:latin typeface="Arial Black" pitchFamily="34" charset="0"/>
                        </a:rPr>
                        <a:t>Pôle</a:t>
                      </a:r>
                      <a:r>
                        <a:rPr lang="fr-FR" baseline="0" dirty="0" smtClean="0">
                          <a:solidFill>
                            <a:schemeClr val="tx1"/>
                          </a:solidFill>
                          <a:latin typeface="Arial Black" pitchFamily="34" charset="0"/>
                        </a:rPr>
                        <a:t> 1</a:t>
                      </a:r>
                      <a:endParaRPr lang="fr-FR" dirty="0">
                        <a:solidFill>
                          <a:schemeClr val="tx1"/>
                        </a:solidFill>
                        <a:latin typeface="Arial Black" pitchFamily="34" charset="0"/>
                      </a:endParaRPr>
                    </a:p>
                  </a:txBody>
                  <a:tcPr anchor="ctr">
                    <a:solidFill>
                      <a:schemeClr val="accent1">
                        <a:lumMod val="40000"/>
                        <a:lumOff val="60000"/>
                      </a:schemeClr>
                    </a:solidFill>
                  </a:tcPr>
                </a:tc>
                <a:tc>
                  <a:txBody>
                    <a:bodyPr/>
                    <a:lstStyle/>
                    <a:p>
                      <a:endParaRPr lang="fr-FR" dirty="0">
                        <a:latin typeface="Arial Black" pitchFamily="34" charset="0"/>
                      </a:endParaRPr>
                    </a:p>
                  </a:txBody>
                  <a:tcPr anchor="ctr">
                    <a:solidFill>
                      <a:schemeClr val="accent1">
                        <a:lumMod val="40000"/>
                        <a:lumOff val="60000"/>
                      </a:schemeClr>
                    </a:solidFill>
                  </a:tcPr>
                </a:tc>
                <a:tc>
                  <a:txBody>
                    <a:bodyPr/>
                    <a:lstStyle/>
                    <a:p>
                      <a:pPr algn="l"/>
                      <a:r>
                        <a:rPr kumimoji="0" lang="fr-FR" b="1" kern="1200" dirty="0" smtClean="0">
                          <a:solidFill>
                            <a:schemeClr val="tx1"/>
                          </a:solidFill>
                          <a:latin typeface="Arial Black" pitchFamily="34" charset="0"/>
                          <a:ea typeface="+mn-ea"/>
                          <a:cs typeface="+mn-cs"/>
                        </a:rPr>
                        <a:t>Gestion des relations avec les fournisseurs, les clients, les banques et les administrations</a:t>
                      </a:r>
                    </a:p>
                    <a:p>
                      <a:endParaRPr kumimoji="0" lang="fr-FR" b="1" kern="1200" dirty="0">
                        <a:solidFill>
                          <a:schemeClr val="tx1"/>
                        </a:solidFill>
                        <a:latin typeface="Arial Black" pitchFamily="34" charset="0"/>
                        <a:ea typeface="+mn-ea"/>
                        <a:cs typeface="+mn-cs"/>
                      </a:endParaRPr>
                    </a:p>
                  </a:txBody>
                  <a:tcPr anchor="ctr">
                    <a:solidFill>
                      <a:schemeClr val="accent1">
                        <a:lumMod val="40000"/>
                        <a:lumOff val="60000"/>
                      </a:schemeClr>
                    </a:solidFill>
                  </a:tcPr>
                </a:tc>
              </a:tr>
              <a:tr h="109449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b="1" kern="1200" dirty="0" smtClean="0">
                          <a:solidFill>
                            <a:schemeClr val="accent1"/>
                          </a:solidFill>
                          <a:latin typeface="Arial Black" pitchFamily="34" charset="0"/>
                          <a:ea typeface="+mn-ea"/>
                          <a:cs typeface="+mn-cs"/>
                        </a:rPr>
                        <a:t>Pôle 2</a:t>
                      </a:r>
                    </a:p>
                  </a:txBody>
                  <a:tcPr anchor="ctr"/>
                </a:tc>
                <a:tc>
                  <a:txBody>
                    <a:bodyPr/>
                    <a:lstStyle/>
                    <a:p>
                      <a:endParaRPr lang="fr-FR" dirty="0">
                        <a:solidFill>
                          <a:schemeClr val="accent1"/>
                        </a:solidFill>
                        <a:latin typeface="Arial Black" pitchFamily="34" charset="0"/>
                      </a:endParaRPr>
                    </a:p>
                  </a:txBody>
                  <a:tcPr anchor="ctr"/>
                </a:tc>
                <a:tc>
                  <a:txBody>
                    <a:bodyPr/>
                    <a:lstStyle/>
                    <a:p>
                      <a:pPr marL="0" algn="l" rtl="0" eaLnBrk="1" latinLnBrk="0" hangingPunct="1"/>
                      <a:r>
                        <a:rPr kumimoji="0" lang="fr-FR" b="1" kern="1200" dirty="0" smtClean="0">
                          <a:solidFill>
                            <a:schemeClr val="accent1"/>
                          </a:solidFill>
                          <a:latin typeface="Arial Black" pitchFamily="34" charset="0"/>
                          <a:ea typeface="+mn-ea"/>
                          <a:cs typeface="+mn-cs"/>
                        </a:rPr>
                        <a:t>Gestion des Ressources Humaines    </a:t>
                      </a:r>
                    </a:p>
                  </a:txBody>
                  <a:tcPr anchor="ctr"/>
                </a:tc>
              </a:tr>
              <a:tr h="10240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b="1" kern="1200" dirty="0" smtClean="0">
                          <a:solidFill>
                            <a:schemeClr val="tx1"/>
                          </a:solidFill>
                          <a:latin typeface="Arial Black" pitchFamily="34" charset="0"/>
                          <a:ea typeface="+mn-ea"/>
                          <a:cs typeface="+mn-cs"/>
                        </a:rPr>
                        <a:t>Pôle 3</a:t>
                      </a:r>
                    </a:p>
                  </a:txBody>
                  <a:tcPr anchor="ctr">
                    <a:solidFill>
                      <a:schemeClr val="accent1">
                        <a:lumMod val="40000"/>
                        <a:lumOff val="60000"/>
                      </a:schemeClr>
                    </a:solidFill>
                  </a:tcPr>
                </a:tc>
                <a:tc>
                  <a:txBody>
                    <a:bodyPr/>
                    <a:lstStyle/>
                    <a:p>
                      <a:endParaRPr lang="fr-FR" dirty="0">
                        <a:latin typeface="Arial Black" pitchFamily="34" charset="0"/>
                      </a:endParaRPr>
                    </a:p>
                  </a:txBody>
                  <a:tcPr anchor="ctr">
                    <a:solidFill>
                      <a:schemeClr val="accent1">
                        <a:lumMod val="40000"/>
                        <a:lumOff val="60000"/>
                      </a:schemeClr>
                    </a:solidFill>
                  </a:tcPr>
                </a:tc>
                <a:tc>
                  <a:txBody>
                    <a:bodyPr/>
                    <a:lstStyle/>
                    <a:p>
                      <a:pPr marL="0" algn="l" rtl="0" eaLnBrk="1" latinLnBrk="0" hangingPunct="1"/>
                      <a:r>
                        <a:rPr kumimoji="0" lang="fr-FR" b="1" kern="1200" dirty="0" smtClean="0">
                          <a:solidFill>
                            <a:schemeClr val="tx1"/>
                          </a:solidFill>
                          <a:latin typeface="Arial Black" pitchFamily="34" charset="0"/>
                          <a:ea typeface="+mn-ea"/>
                          <a:cs typeface="+mn-cs"/>
                        </a:rPr>
                        <a:t>Gestion administrative de l’organisation</a:t>
                      </a:r>
                    </a:p>
                  </a:txBody>
                  <a:tcPr anchor="ctr">
                    <a:solidFill>
                      <a:schemeClr val="accent1">
                        <a:lumMod val="40000"/>
                        <a:lumOff val="60000"/>
                      </a:schemeClr>
                    </a:solidFill>
                  </a:tcPr>
                </a:tc>
              </a:tr>
              <a:tr h="10240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fr-FR" b="1" kern="1200" dirty="0" smtClean="0">
                          <a:solidFill>
                            <a:schemeClr val="accent1"/>
                          </a:solidFill>
                          <a:latin typeface="Arial Black" pitchFamily="34" charset="0"/>
                          <a:ea typeface="+mn-ea"/>
                          <a:cs typeface="+mn-cs"/>
                        </a:rPr>
                        <a:t>Pôle 4</a:t>
                      </a:r>
                    </a:p>
                  </a:txBody>
                  <a:tcPr anchor="ctr"/>
                </a:tc>
                <a:tc>
                  <a:txBody>
                    <a:bodyPr/>
                    <a:lstStyle/>
                    <a:p>
                      <a:endParaRPr lang="fr-FR" dirty="0">
                        <a:solidFill>
                          <a:schemeClr val="accent1"/>
                        </a:solidFill>
                        <a:latin typeface="Arial Black" pitchFamily="34" charset="0"/>
                      </a:endParaRPr>
                    </a:p>
                  </a:txBody>
                  <a:tcPr anchor="ctr"/>
                </a:tc>
                <a:tc>
                  <a:txBody>
                    <a:bodyPr/>
                    <a:lstStyle/>
                    <a:p>
                      <a:pPr marL="0" algn="l" rtl="0" eaLnBrk="1" latinLnBrk="0" hangingPunct="1"/>
                      <a:r>
                        <a:rPr kumimoji="0" lang="fr-FR" b="1" kern="1200" dirty="0" smtClean="0">
                          <a:solidFill>
                            <a:schemeClr val="accent1"/>
                          </a:solidFill>
                          <a:latin typeface="Arial Black" pitchFamily="34" charset="0"/>
                          <a:ea typeface="+mn-ea"/>
                          <a:cs typeface="+mn-cs"/>
                        </a:rPr>
                        <a:t>Gestion de tout type de projets développés dans l’organisation</a:t>
                      </a:r>
                    </a:p>
                  </a:txBody>
                  <a:tcPr anchor="ctr"/>
                </a:tc>
              </a:tr>
            </a:tbl>
          </a:graphicData>
        </a:graphic>
      </p:graphicFrame>
      <p:sp>
        <p:nvSpPr>
          <p:cNvPr id="5" name="Flèche droite 4"/>
          <p:cNvSpPr/>
          <p:nvPr/>
        </p:nvSpPr>
        <p:spPr>
          <a:xfrm>
            <a:off x="2843213" y="2349500"/>
            <a:ext cx="1214437" cy="44450"/>
          </a:xfrm>
          <a:prstGeom prst="rightArrow">
            <a:avLst/>
          </a:prstGeom>
          <a:ln w="508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b="1">
              <a:ln w="18000">
                <a:solidFill>
                  <a:schemeClr val="accent2">
                    <a:satMod val="140000"/>
                  </a:schemeClr>
                </a:solidFill>
                <a:prstDash val="solid"/>
                <a:miter lim="800000"/>
              </a:ln>
              <a:noFill/>
            </a:endParaRPr>
          </a:p>
        </p:txBody>
      </p:sp>
      <p:sp>
        <p:nvSpPr>
          <p:cNvPr id="6" name="Flèche droite 5"/>
          <p:cNvSpPr/>
          <p:nvPr/>
        </p:nvSpPr>
        <p:spPr>
          <a:xfrm>
            <a:off x="2843213" y="5805488"/>
            <a:ext cx="1214437" cy="46037"/>
          </a:xfrm>
          <a:prstGeom prst="rightArrow">
            <a:avLst/>
          </a:prstGeom>
          <a:ln w="508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 name="Flèche droite 6"/>
          <p:cNvSpPr/>
          <p:nvPr/>
        </p:nvSpPr>
        <p:spPr>
          <a:xfrm>
            <a:off x="2843213" y="3644900"/>
            <a:ext cx="1214437" cy="46038"/>
          </a:xfrm>
          <a:prstGeom prst="rightArrow">
            <a:avLst/>
          </a:prstGeom>
          <a:ln w="508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8" name="Flèche droite 7"/>
          <p:cNvSpPr/>
          <p:nvPr/>
        </p:nvSpPr>
        <p:spPr>
          <a:xfrm>
            <a:off x="2843213" y="4652963"/>
            <a:ext cx="1214437" cy="46037"/>
          </a:xfrm>
          <a:prstGeom prst="rightArrow">
            <a:avLst/>
          </a:prstGeom>
          <a:ln w="508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ctrTitle"/>
          </p:nvPr>
        </p:nvSpPr>
        <p:spPr>
          <a:xfrm>
            <a:off x="467544" y="332656"/>
            <a:ext cx="8352928" cy="936104"/>
          </a:xfrm>
        </p:spPr>
        <p:txBody>
          <a:bodyPr>
            <a:noAutofit/>
          </a:bodyPr>
          <a:lstStyle/>
          <a:p>
            <a:pPr algn="ctr" fontAlgn="auto">
              <a:spcAft>
                <a:spcPts val="0"/>
              </a:spcAft>
              <a:defRPr/>
            </a:pPr>
            <a:r>
              <a:rPr lang="fr-FR" sz="4000" dirty="0" smtClean="0">
                <a:solidFill>
                  <a:schemeClr val="tx1">
                    <a:lumMod val="50000"/>
                    <a:lumOff val="50000"/>
                  </a:schemeClr>
                </a:solidFill>
              </a:rPr>
              <a:t>De quels moyens l’élève disposera</a:t>
            </a:r>
            <a:br>
              <a:rPr lang="fr-FR" sz="4000" dirty="0" smtClean="0">
                <a:solidFill>
                  <a:schemeClr val="tx1">
                    <a:lumMod val="50000"/>
                    <a:lumOff val="50000"/>
                  </a:schemeClr>
                </a:solidFill>
              </a:rPr>
            </a:br>
            <a:r>
              <a:rPr lang="fr-FR" sz="4000" dirty="0" smtClean="0">
                <a:solidFill>
                  <a:schemeClr val="tx1">
                    <a:lumMod val="50000"/>
                    <a:lumOff val="50000"/>
                  </a:schemeClr>
                </a:solidFill>
              </a:rPr>
              <a:t>durant sa formation ?</a:t>
            </a:r>
            <a:endParaRPr lang="fr-FR" sz="4000" dirty="0">
              <a:solidFill>
                <a:schemeClr val="tx1">
                  <a:lumMod val="50000"/>
                  <a:lumOff val="50000"/>
                </a:schemeClr>
              </a:solidFill>
            </a:endParaRPr>
          </a:p>
        </p:txBody>
      </p:sp>
      <p:sp>
        <p:nvSpPr>
          <p:cNvPr id="12291" name="ZoneTexte 6"/>
          <p:cNvSpPr txBox="1">
            <a:spLocks noChangeArrowheads="1"/>
          </p:cNvSpPr>
          <p:nvPr/>
        </p:nvSpPr>
        <p:spPr bwMode="auto">
          <a:xfrm>
            <a:off x="395288" y="1268413"/>
            <a:ext cx="6215062" cy="400050"/>
          </a:xfrm>
          <a:prstGeom prst="rect">
            <a:avLst/>
          </a:prstGeom>
          <a:noFill/>
          <a:ln w="9525">
            <a:noFill/>
            <a:miter lim="800000"/>
            <a:headEnd/>
            <a:tailEnd/>
          </a:ln>
        </p:spPr>
        <p:txBody>
          <a:bodyPr>
            <a:spAutoFit/>
          </a:bodyPr>
          <a:lstStyle/>
          <a:p>
            <a:r>
              <a:rPr lang="fr-FR" sz="2000" b="1">
                <a:solidFill>
                  <a:schemeClr val="tx2"/>
                </a:solidFill>
                <a:latin typeface="Constantia" pitchFamily="18" charset="0"/>
              </a:rPr>
              <a:t>L’élève travaillera dans des espaces professionnels</a:t>
            </a:r>
          </a:p>
        </p:txBody>
      </p:sp>
      <p:sp>
        <p:nvSpPr>
          <p:cNvPr id="12292" name="ZoneTexte 8"/>
          <p:cNvSpPr txBox="1">
            <a:spLocks noChangeArrowheads="1"/>
          </p:cNvSpPr>
          <p:nvPr/>
        </p:nvSpPr>
        <p:spPr bwMode="auto">
          <a:xfrm>
            <a:off x="2195513" y="4868863"/>
            <a:ext cx="4321175" cy="1016000"/>
          </a:xfrm>
          <a:prstGeom prst="rect">
            <a:avLst/>
          </a:prstGeom>
          <a:noFill/>
          <a:ln w="9525">
            <a:noFill/>
            <a:miter lim="800000"/>
            <a:headEnd/>
            <a:tailEnd/>
          </a:ln>
        </p:spPr>
        <p:txBody>
          <a:bodyPr>
            <a:spAutoFit/>
          </a:bodyPr>
          <a:lstStyle/>
          <a:p>
            <a:pPr algn="ctr"/>
            <a:r>
              <a:rPr lang="fr-FR" sz="2000" b="1">
                <a:solidFill>
                  <a:schemeClr val="tx2"/>
                </a:solidFill>
                <a:latin typeface="Constantia" pitchFamily="18" charset="0"/>
              </a:rPr>
              <a:t>avec un équipement informatique et multimédia connecté à internet et au réseau interne…</a:t>
            </a:r>
          </a:p>
        </p:txBody>
      </p:sp>
      <p:pic>
        <p:nvPicPr>
          <p:cNvPr id="16388" name="Picture 4" descr="http://t0.gstatic.com/images?q=tbn:ANd9GcT4bpNcK2Km3ojHKjqUigdLx3pNLjZsmRpnISaTjsHD5fHcYUW7"/>
          <p:cNvPicPr>
            <a:picLocks noChangeAspect="1" noChangeArrowheads="1"/>
          </p:cNvPicPr>
          <p:nvPr/>
        </p:nvPicPr>
        <p:blipFill>
          <a:blip r:embed="rId2" cstate="print"/>
          <a:srcRect/>
          <a:stretch>
            <a:fillRect/>
          </a:stretch>
        </p:blipFill>
        <p:spPr bwMode="auto">
          <a:xfrm>
            <a:off x="6588224" y="4869160"/>
            <a:ext cx="2368169" cy="1776127"/>
          </a:xfrm>
          <a:prstGeom prst="roundRect">
            <a:avLst/>
          </a:prstGeom>
          <a:ln>
            <a:noFill/>
          </a:ln>
          <a:effectLst>
            <a:outerShdw blurRad="292100" dist="139700" dir="2700000" algn="tl" rotWithShape="0">
              <a:srgbClr val="333333">
                <a:alpha val="65000"/>
              </a:srgbClr>
            </a:outerShdw>
          </a:effectLst>
        </p:spPr>
      </p:pic>
      <p:sp>
        <p:nvSpPr>
          <p:cNvPr id="12294" name="AutoShape 6" descr="data:image/jpeg;base64,/9j/4AAQSkZJRgABAQAAAQABAAD/2wBDAAkGBwgHBgkIBwgKCgkLDRYPDQwMDRsUFRAWIB0iIiAdHx8kKDQsJCYxJx8fLT0tMTU3Ojo6Iys/RD84QzQ5Ojf/2wBDAQoKCg0MDRoPDxo3JR8lNzc3Nzc3Nzc3Nzc3Nzc3Nzc3Nzc3Nzc3Nzc3Nzc3Nzc3Nzc3Nzc3Nzc3Nzc3Nzc3Nzf/wAARCACLALoDASIAAhEBAxEB/8QAGwAAAgIDAQAAAAAAAAAAAAAABQYDBAECBwD/xABCEAACAQMCAgYIAggFAwUAAAABAgMABBEFIRIxBhNBUWFxFCIygZGhsdEjJBUzQlJUcpLBBzSC4fBEc6JTsrPC8f/EABkBAAMBAQEAAAAAAAAAAAAAAAECAwQABf/EACURAAICAgICAgIDAQAAAAAAAAABAhEDIRIxBBMiQVFhI0JxMv/aAAwDAQACEQMRAD8AvS394s7gXEmAdt6N/wCFOo3Fy+pxTyPIUEZXJzjmDQCZfzD+dUeinSKbozd3ciWYnE+FPExXABqV7LyWjtEU5c25CsA8bHh7+X3qG7lItUIJGWYZ5Y50jQ/4lxL1XW6Uw6sY9WXkPhXpf8RtOktuA6dcjhYkYdTzz96ZSVkXF0Bul+p3kVpqXV3EqkSkqR5mtbS/vWtIWNzKSUGd/Cg/SnXrXUdNu1gglSV8uA2Md/fRDT8tZQnH7A+ldJ/Y8FSplwX15xD8xJzGxpx1qeZdEndZGBEEhJ91JXDgg9xzTvraZ6P3P/YkqbZRiMdQvd/zMvxqM6he/wATL8awUPaDWjLiuUlQaMnUL7+Jk+NRtqN9/Ey/GvFKjZKNnUebUb/+Ll+NbJqV/wAL/mpTsO2oGSsovqP5CusFFk6jffxMn9VG9HvLt9MuGe4kOCx3Pchpf4KP6SnDod42P2ZD/wCNGT0ChfudS1AQj83JuR21QfVNQ/i5f6qtXafhqPGh7pS2NRl9V1HH+dm/qqb9Kaj23kx/1VSKbgVZ4KomK0SfpTUP4ub+qvfpTUP4ub+qo+CvCPwoNho2/Seo/wAZN/VSrc3V2biUm6lyXOfWPfTR1dK1wn5iX+c/WgmCSOqTJ+PJ51GInz7aY7MrVqZfxn8614aAxB1THn1Z/wBNatbK27RQn/TVoCs4rjgbNp8MsbI1tAeIEZ4eW3lVmGHq4wvCFAGABVjhr2KFnUV3XY09asAugXLNsqwtnakpl2byp41jgPR+6D7K0Jz4DNd9MWQhvdWhPM+ZrUTWzcmJ91StBpmdpRt3E1p6NpuciU+4n7Vk+NF9leZULZiyVPeCMVAy1clWIN+A3EuO47VCwq0XoDRUZayqeo+B3VKy1sqkoeHGc9tM3oWiaOFCoyPlRyxiC9H7w4wOFvntQpFPCucZxvijtuFXoxc55s4HuzSJttgkhP1NApAAxvyFC3UnOBy50Y1MZkFC2hWVmDFgAP2WIp09IJW4cuPOrBXetI0w6Duq1FGHO/dVYvQhCFrYJUrIAxA7DWQKVhRH1dKNyv5mX+c/WnPFKFyPzMv85+tcgSOqTD8d/OtSKnmkjEr+uvPvqMzwjnIKDn+hkjXFe4TW3pEIPt/KvG5j7OI+Smhyf4OpGvCa9wt+7WDcDmqv/TXvSD/6TfChyl+A0aMpwcjAxTjqwEmgyoeTwMDSc077kR/E01a1l+jsyruWt3xRTbQkqFB9MtwTxXKg9xxUZsLRTn0tQfAiq7WdwTjg+Vbw2lwH9jHjUqdf9Dr/AAnaOPjIhkEgHaBUbRGtSJ1Yq0gBBx7NaOZBzlb4CuVjWjzRnNbRrhcHnmqklzEh9e7UHxkUVJA4kKsjl1bcHiyDRaZ1oJqPVFFs8PR8r3yD/wB1JUvTDQ4Twm8LEfuRO3zAxTQ92tx0WhuLViUmRJI2xjIJJFBJq7EbToCahvJQ8OiSP1jAEqMDv51dvj+LjOedUZyVXJphiKMjrkUnDNkAeIGavwRniJxgAUBTULSaeJ0u4dsnIcd1FEuBJ+rnDE9ikGq7RPVk7KeInxqOXrBtGqlhuQWxtWC8g/bHwqlc3tpNZOUljW63CuY917sVNtjpJlyeUQ20kxAARSwBPPakGfU5TPIWgQEscgPy3ptfUmxbogR1Y4kHMe/IpduXg9Il/Ah9s93f5U8WB0dZmjTr39XtrAVRyA+FWZo161zud6qTsImOO7vplJPQKJVUHsqO8uIbK1e5uX4IoxlmAJx2dlDnvrlc54cD90YNUdWuVvdNmhnklEbjDcK5IAOf7Urk06aDWtMzJ000cAmNriX+WIrn+rFVZOnNkEJSzuD4FlB+RNJ4sbGRM2mtW532S5QwnHnuPpWbnRr63g68hJowpZmgfjCr2k45Dxp+KJc2dNt76K5sorgEr1kYbgPMZFOepyiPQWkIyFgdsd+BXMeh8cuoy6fazSyi3ZQHKAA4Azz92K65fWsMtg9uoyrKUUZ7COWaim3ZSSSaONdJemWo2upm3sVgjg4AfxY8vk+/Hypfn6Ya3KNr4p/20Uf2rHTMRLr0ghYFQijnnBxQdp4vRRCLZBIBky82O9PHHGloSU3fZ0rSrye60a0uLp+smaBSXI3JxzNS60wGhXrcIyLaQ/8AiaqaQynQrLhXh4LaMMD38Iqr0k1ILY3NqkkX4luy4yMkkHapSadUW+9iDBHJJGwg4Qsa8TAtgYzXRdEbqdDtj2JbAj4VziK3e5cJGoYrtkb4PdtT1BdmPSRbmF04YBGWc8AzjHbVshHGIulCJpYROz44k9VRniyw2Oa7z6dZzaFBMojt4Jol9HjfhUAkEqoxtnauM29pbWOq2/WBprdSjt1coJ2PZjGeXKujXjQv0esoPXEHEhtyzAEkKcBvdk/7106o6F3SK9++Ju7woTPfyCQxrGpHLJoV0g127heEIFV5FcnI3ADlRt/pNDtG1G5uL8tcyuyBSSAu3MdlKofbHc/oD6faS3iOIpYU6tAxErEZHfy8vjV7o7Zsut20jSwEoSSEYk4wR3d5FYntYrK1v/RzMy9XGiPInCd3Gcbb8hVnoSsDayrXtwlvANjI55khsAeOQtWb0RXexsvZ+ptmkyO7f/nnSjp2pyXtwY+oVIwhbOcns+9GektwFsJlGcqG+hUfNqXujy5M0gGxAUVF8XBsvHksiiGjw9wzQCYfjP8AzGjrncUCmP40n8x+tRjqJaa+R3Sc/iv76G3z4lOTsQKu3DYmbP72KB66HnMQhHF+9g8qb2KGyUYuWjSaaEEjrFPkc1SuR+RkxuMHf30NvLg2MwSaKTOB7K5B99Vl15eMRvA4WT1Qce7txmnx5ZydtaBkxxiv2JiMQBkHlRvo1l7m5iyQJbO4TGdt42obJCqOy77EiifRcD9NQL++sqn3xtV7IJD90Lke1fTesDRrwhWzkbkEb/EU76PHcWmr6nBOqolxMbiHBJDDkTk/Ts+FcssIblFivrlusKMlxGnEcvg5IGx22PwrqF7qbmyTUIYyQqkkc8kjGAcdn1+UoJxux5tSqji2qWcTXVxNMJ95XwFTAGGI570NsTaxScF1aNcDbHrkEfejOraZPcXzOH4ZZQGGQeeNwDWLGwvLaNuv4GbiBjLOGx347a7nBqrDwmnpBqz1K3S2XNrJDCAEBZNvKljVdFvBdXDx26vE0jMAMDAJJG1FpuGOSQTSiVWXOOHIG33ozpMZ1QyQW8kavFDxEuMjAx86gouEv49l3JSj/JoU+kV9d2t7Db2s7QQizt24I1C7mJSd8Z5mgjSPK2ZZHcnnxsTRLpWc6pCe+ytv/hShCnJFbDIhjsrC3mtre5YSmVYl2BGNht9adtefqNC05UIUIQMEZ5RAY+dKtpGh0W3ZtiVUAg47qN9LLywl0+2ghulkaJsnhO/sqMn4Gs1t2mXpKmhI1/PpluCckWwPxkkP9600aNmlkHCxHCAcHGN6s6rHG00Uk0wjXqYl9ks3sDO3mTWmoxx6fHClpKkxnjDyMr54MH2Tjtq/1SJVuzbVEla1aGEuSZlU8bD1VAY//ZarpD6Np5luJFYiRfVjOTy51SM5baReJc5xnt76nQidSkcmDjJ4lPh40a0C0SXGqma3W3IAVRheMZ7c79/KiFjqtqY+B7aElRzjkIJ93fVSztrG7km9K/CVAAr8eMnfl2f/ALVyDRbVlc2d60jkYVQ4z5eVQySxpcWXgsj+SYTto7S+tUuYRIgYnYtnkSO3yoFPZ4nkHF+0ezx863ay1YEL6NNt7IRxwj50Pktb8SMGkIOTnMlJGKXUikpv8HYbjiNw5J7eWagazeV8meQA8gvZVyaMm4fzqaCEkisEXbNmkgDd9GBeshe8mBXO+B21jU9EebqkFsGWIkrIcDfbfberWp6xfafqr28Vms0CKvskcZJGTXk6SWV9C8PG0U3IxybHPdvvmt0INpbMWTIk3oUNXstOhd2n/BkB3MJ4t/KotCslXVbW4t545oVdskeqRlSOXvqre28zX00YDvhjnHMefZUSwtA206RA88niYe4cvfWiMVFdmdyt2lQw23BDaQSJcMAEBZASeHbs7t8bd9dGuZer6O2roBwKjEry4gInOPpXG47pICOpMj+LbAe4U9aLql/f6AizPB+Gs6espGV4OzBydgaFVbbCt6QH1iZ2aCeJmETKSvFjIOeRHeOXw769hWUOBxFgDvzAxWtzEJbOa3ZmKKOvUhtwy/deL4CvCQFAqsWY5GQQN/HP1rHPcVxRqhqTsqXECyyyrwj9XsQMkHuHzph6Lxw2huHDBV9GOWY+VAb6C8tdPfVcQ9RC4hdix48vjHq4xjxzQK4vvTFEckrFRyU7CrwjL4slOUdo16Rwy3GqW6QxtI3oNtsozj8JfhUcGhyJg38sduCcBScsfcKtXWs3VxCsSN1RWNIxwgrkKoUb+QFV9M1fUNEZ2t7ySJ2biYiTiycYyc7Zx21p3WjPaTHnoz0aubiVVvbOeOwityImuF4A7YAHqZ4s5yc4wMeVId2lxZzy2txIsksLcDsnIkc8bDbNMSdMNfkSKW5nha2YZZrhTGrDwA3Y47QCKI2jW+r2ouXSN4mYgl48AHJHac9lZ8mR4ttaNEMaydPYhiQFvxwXHedyKnhhjlVikkgXxAXA8W3A9wJpvn6PaZNxEII2HNoWx/tQ656LlYfycryZO/HjGPcKWPl45HS8Wa2AoHgaUrdQRmAL+znJP83P6VL1OksGEUs0TN7PGvEo+AzUjaLfh+Brd2PZjH1otp/Ro5D3jcI5iNDk+802TLjjvkCGOb1xBA0K9lUPCI5Yz7LI4xj30X03o91LpNcsWdSCETYA+PfTDDFHD1dvAirkhEUdpNa6peQWxaK3QSldmkYnBPgB2Vl92TIq6Ro9WPG/yzAeOKOSVxxhBhV7C3YPr8KR7m8kNxL+r9s8lHfTJdSNJbxx8fC7YZuFRzPIY7NqWbgRJPIjOcq5B+NacWJQVJkcmTk7Y89LNb1HTb9ltoV9GIz1xXO/d3D50Cj1q4ncSG+uI5TyxIQPhyNPl7LbenzW0+ByI4xkMp5UOu+hVhd5e0JtpDv6pyh93Ko48kYPjKOymSEprlF6FPUHvLm4El3cs8yJwDiwGI7MjtodLatIGY8TSk7k4weXZ2bZpjuejesacShhSeE8mUf8x86saf0Z1e7cHqjGhOQFB+taXlgkZlCbdA3Vhc3OhaLbANIIRMhVd98pjNUrbo/eSetJwRjx3PwFdCk09be1iimUcce2/uqCA20jFYZI2I5hWBIrJPy5f1Rqj40f7MWrTotATmUu48dvkKZ9P0uO0iCwYiI58I7KuRxAHvqUvwkRcI3Gck4FZnmnJ7ZojjhHpAuXTYpyWdZN8j1AoyNweXmedU4ujFsGVpZp+EZPBkA7ntNMCRMCTkEk5wOQrfDA4IzUvbNaTG9cQBq2iNJ0dutK04wQ288qStxRkvxqQc5z4dxpAu+jeq2x3gEuO2FuL6gH5V1/hVlxnG9aGAc8A+6rQ8zJBV2Sn48Jb6OIK1xaS5Bmt5R5owq9bXkkkkktxNGshG03VAyY7lOMDtJOM+NdXubC3uF4LiFXXtDKCPnSrrvQ0ScMmjxpFjPFHxEK3lzx/vWzF5kJupKjLk8aUVaYl3zQXUvWRxvH2Fncu7892Ync8qntby6toUWCdlWMnhA7CeZrefR9Rt5Ormsp+InbhQkH3ii2l9D727Ie8It4eZXmx93ZWieXGo7eiOOE29EWlaxqNzdRx9Ut0M7ll9YDzFN8cUjMSQFU9md81NZaZa6bD1VsnCvac7nzNbSSKsixjd3ICqOZycCvKyzWSXwR6OOLhH5MhMYB4QBnw7apardrp6IH/XPuFHYPGimt366bmzsuEyRjEs/Mlu4eApJu5hPMWmdmbvzuavj8eKfy7JyzSfXQT0qYM0uq3EjgW6EBMDAdthg++sx2/pQV2dRGc+yck/8ADVK6Ag0m3tkbLTt17DtxyUfImrKMbbSYWUj1JU4h/q3rYoxdKjM5SVu+wSZXW965lJRnyFzttt8qC3sJ9MnwDjrG+tFL31LmWIk4jdlXwGapPKrOzHOScmnjFMSUjomurHcLb3hLx8BaJuDGSRuP71pZa56IUEcjunarLy/54VgIJnvLNsHrPXTP76/7UGyMbjnWadSVl4Pjo6Zo+t2d2gHEI2PYTsffRzrcL6uADyxXJNMUtdxqsjRq53IGflTWL+bTTGguHdH9lCv0FJwk1aG5xumWekVkb2CaAsyiQbsnMUor0TZHUreMpB2JTceRBFMp12zmcrLMiSA4YNlCD763W+09z/m4M+Eq/eoNzWkVXB9noIXRFXrQ5AALMu5PjvVgwvInCxTh7eEb1os9ofZuI/6wf71PHLD2TL8RUuEuynKJ7qgBgHFZ4D2YNbie2/anT4j7143NqP8AqYx5sPvSeuTDzSI2RW9oYrTqiu6napHvbAHDXUIJGQDIo/vUD3+mp6xvoAO38RTXeuR3NGHLD2lrC8B8DUbavpWMi9jYd65OfgKry65pSn2pW/lib7UfVI7mi9wHwIrSV1jTMuFWg9z0mtUHDbQSu3ZyX45Jx8K20y7XUzI1zFho9ygbK+G+3ZVcfjSm6slkzKKspanrUCOYoGBkx8PPur3R+MSXSX906t6Pxz8QPqqFXA+ZznwobfJD6bcBVCJ1hAUchVscVt0clRWAN2/VptuEG7fE7VsxY4wl/hnyTlKK/ZVaeK+uJm4z1aI0ssmNgBvt4nlVBzZKkYuLdwxjDFonHM77g/erkEcqaTfSSMrZCqAe4MM/2oPM0DMfVKN3qc/KnS4pfsVttsta3II7mMRAZEEfCW7F4dqlkIewkhPtPa8QPey4P3qrqi9YlnMrKeK3C5JwTwkj7VaVWbUYVHDwhSjZYDYjHbVUttk29JArU1DXruf2wrD3qKASlxI4HYxppubZ0W36+NlfqghzscgkUuTRjrpP5j9a69satHRVuI/0kW4WWVXyoG/F4CoLn0Zbh1dlHrkYyCc52GOf/BSQ2r3/AKUX9JbiWTY4Hf5VHJrOomRpDdPxs+ScDekjhVHPLseYr2GGaMwwSHE6xkuMHkTsB5Y3qfpdPx21lLwsPxGQA+X+1II1nUOsP5lt3D8hzB2PLxqXUNb1K4iiWa6ZwrZAIGxwfCqcKVInyt7Gq5uwfRZSjnrIAWON8gMM/StTKpIXh4s8tuWaTpNWv3iiVrliEB4dht21quqXo5XDD3CpzhyY8Z0Nq9UJOCSI79vDypjg1+VbcItnCcftmAZ5Hw8PnXMxq9+f+pbblsPtUy61qKZ4bpxnY7D7VP1yXRRzX2OwMc7PIyYdm3BTnWsjpBIAIGOGByFGG8BSYdb1I7+lNnyH2rH6b1Lb82+x7h9qGPBJTUmzp5U40h0iijkCzsrhgvD6p4SvwqYG3O6oC3aW3PzpAbWdRCgi6cH3VkazqJGTdNk+A+1K/GlfYyzKh9lUuuQdqjs4evuBFISibsx8AMmkj9MagNxctnyH2rMWuakHkIu2z1ZHsjkfdTQ8dp7Flm+LHlTYMBxWssQI2eOUMT5gjHzolpkMdt1vVTdYHCkEqVIG/PNcwOr367LcsB5D7Vbi17VAcC8cZCjkO7yrRjxtO2SnNNaGq9tpjPJKysquzFSV2Iz2VY1vht/RYS2Ft4AAO1mO5wPhSBP0r160PVwapcLGdyhII+BqS91nUJ7kyS3TM5VQSQO7yoSxae+zll2hr02QT3UkLcS+kRPGBnkcZG3mKEspO+ST27UCi1a/jmSVLhg6MCpwNvlUUupXgkY9e2cnsFcoOgue2NciiTSbcsP1VwyYx3gH+xofe3DtdO2QDtkDlQlNTvTCyekNwlg2MDniqkt5cNIzNISSe4VWCpkpu0MUWqTwjAdgndnKn3HahEt8rSueGHdif1VUGuZv3zUHEx3JNUcUImz/2Q=="/>
          <p:cNvSpPr>
            <a:spLocks noChangeAspect="1" noChangeArrowheads="1"/>
          </p:cNvSpPr>
          <p:nvPr/>
        </p:nvSpPr>
        <p:spPr bwMode="auto">
          <a:xfrm>
            <a:off x="63500" y="-627063"/>
            <a:ext cx="1714500" cy="1285876"/>
          </a:xfrm>
          <a:prstGeom prst="rect">
            <a:avLst/>
          </a:prstGeom>
          <a:noFill/>
          <a:ln w="9525">
            <a:noFill/>
            <a:miter lim="800000"/>
            <a:headEnd/>
            <a:tailEnd/>
          </a:ln>
        </p:spPr>
        <p:txBody>
          <a:bodyPr/>
          <a:lstStyle/>
          <a:p>
            <a:endParaRPr lang="fr-FR">
              <a:latin typeface="Constantia" pitchFamily="18" charset="0"/>
            </a:endParaRPr>
          </a:p>
        </p:txBody>
      </p:sp>
      <p:sp>
        <p:nvSpPr>
          <p:cNvPr id="12295" name="AutoShape 8" descr="data:image/jpeg;base64,/9j/4AAQSkZJRgABAQAAAQABAAD/2wBDAAkGBwgHBgkIBwgKCgkLDRYPDQwMDRsUFRAWIB0iIiAdHx8kKDQsJCYxJx8fLT0tMTU3Ojo6Iys/RD84QzQ5Ojf/2wBDAQoKCg0MDRoPDxo3JR8lNzc3Nzc3Nzc3Nzc3Nzc3Nzc3Nzc3Nzc3Nzc3Nzc3Nzc3Nzc3Nzc3Nzc3Nzc3Nzc3Nzf/wAARCACLALoDASIAAhEBAxEB/8QAGwAAAgIDAQAAAAAAAAAAAAAABQYDBAECBwD/xABCEAACAQMCAgYIAggFAwUAAAABAgMABBEFIRIxBhNBUWFxFCIygZGhsdEjJBUzQlJUcpLBBzSC4fBEc6JTsrPC8f/EABkBAAMBAQEAAAAAAAAAAAAAAAECAwQABf/EACURAAICAgICAgIDAQAAAAAAAAABAhEDIRIxBBMiQVFhI0JxMv/aAAwDAQACEQMRAD8AvS394s7gXEmAdt6N/wCFOo3Fy+pxTyPIUEZXJzjmDQCZfzD+dUeinSKbozd3ciWYnE+FPExXABqV7LyWjtEU5c25CsA8bHh7+X3qG7lItUIJGWYZ5Y50jQ/4lxL1XW6Uw6sY9WXkPhXpf8RtOktuA6dcjhYkYdTzz96ZSVkXF0Bul+p3kVpqXV3EqkSkqR5mtbS/vWtIWNzKSUGd/Cg/SnXrXUdNu1gglSV8uA2Md/fRDT8tZQnH7A+ldJ/Y8FSplwX15xD8xJzGxpx1qeZdEndZGBEEhJ91JXDgg9xzTvraZ6P3P/YkqbZRiMdQvd/zMvxqM6he/wATL8awUPaDWjLiuUlQaMnUL7+Jk+NRtqN9/Ey/GvFKjZKNnUebUb/+Ll+NbJqV/wAL/mpTsO2oGSsovqP5CusFFk6jffxMn9VG9HvLt9MuGe4kOCx3Pchpf4KP6SnDod42P2ZD/wCNGT0ChfudS1AQj83JuR21QfVNQ/i5f6qtXafhqPGh7pS2NRl9V1HH+dm/qqb9Kaj23kx/1VSKbgVZ4KomK0SfpTUP4ub+qvfpTUP4ub+qo+CvCPwoNho2/Seo/wAZN/VSrc3V2biUm6lyXOfWPfTR1dK1wn5iX+c/WgmCSOqTJ+PJ51GInz7aY7MrVqZfxn8614aAxB1THn1Z/wBNatbK27RQn/TVoCs4rjgbNp8MsbI1tAeIEZ4eW3lVmGHq4wvCFAGABVjhr2KFnUV3XY09asAugXLNsqwtnakpl2byp41jgPR+6D7K0Jz4DNd9MWQhvdWhPM+ZrUTWzcmJ91StBpmdpRt3E1p6NpuciU+4n7Vk+NF9leZULZiyVPeCMVAy1clWIN+A3EuO47VCwq0XoDRUZayqeo+B3VKy1sqkoeHGc9tM3oWiaOFCoyPlRyxiC9H7w4wOFvntQpFPCucZxvijtuFXoxc55s4HuzSJttgkhP1NApAAxvyFC3UnOBy50Y1MZkFC2hWVmDFgAP2WIp09IJW4cuPOrBXetI0w6Duq1FGHO/dVYvQhCFrYJUrIAxA7DWQKVhRH1dKNyv5mX+c/WnPFKFyPzMv85+tcgSOqTD8d/OtSKnmkjEr+uvPvqMzwjnIKDn+hkjXFe4TW3pEIPt/KvG5j7OI+Smhyf4OpGvCa9wt+7WDcDmqv/TXvSD/6TfChyl+A0aMpwcjAxTjqwEmgyoeTwMDSc077kR/E01a1l+jsyruWt3xRTbQkqFB9MtwTxXKg9xxUZsLRTn0tQfAiq7WdwTjg+Vbw2lwH9jHjUqdf9Dr/AAnaOPjIhkEgHaBUbRGtSJ1Yq0gBBx7NaOZBzlb4CuVjWjzRnNbRrhcHnmqklzEh9e7UHxkUVJA4kKsjl1bcHiyDRaZ1oJqPVFFs8PR8r3yD/wB1JUvTDQ4Twm8LEfuRO3zAxTQ92tx0WhuLViUmRJI2xjIJJFBJq7EbToCahvJQ8OiSP1jAEqMDv51dvj+LjOedUZyVXJphiKMjrkUnDNkAeIGavwRniJxgAUBTULSaeJ0u4dsnIcd1FEuBJ+rnDE9ikGq7RPVk7KeInxqOXrBtGqlhuQWxtWC8g/bHwqlc3tpNZOUljW63CuY917sVNtjpJlyeUQ20kxAARSwBPPakGfU5TPIWgQEscgPy3ptfUmxbogR1Y4kHMe/IpduXg9Il/Ah9s93f5U8WB0dZmjTr39XtrAVRyA+FWZo161zud6qTsImOO7vplJPQKJVUHsqO8uIbK1e5uX4IoxlmAJx2dlDnvrlc54cD90YNUdWuVvdNmhnklEbjDcK5IAOf7Urk06aDWtMzJ000cAmNriX+WIrn+rFVZOnNkEJSzuD4FlB+RNJ4sbGRM2mtW532S5QwnHnuPpWbnRr63g68hJowpZmgfjCr2k45Dxp+KJc2dNt76K5sorgEr1kYbgPMZFOepyiPQWkIyFgdsd+BXMeh8cuoy6fazSyi3ZQHKAA4Azz92K65fWsMtg9uoyrKUUZ7COWaim3ZSSSaONdJemWo2upm3sVgjg4AfxY8vk+/Hypfn6Ya3KNr4p/20Uf2rHTMRLr0ghYFQijnnBxQdp4vRRCLZBIBky82O9PHHGloSU3fZ0rSrye60a0uLp+smaBSXI3JxzNS60wGhXrcIyLaQ/8AiaqaQynQrLhXh4LaMMD38Iqr0k1ILY3NqkkX4luy4yMkkHapSadUW+9iDBHJJGwg4Qsa8TAtgYzXRdEbqdDtj2JbAj4VziK3e5cJGoYrtkb4PdtT1BdmPSRbmF04YBGWc8AzjHbVshHGIulCJpYROz44k9VRniyw2Oa7z6dZzaFBMojt4Jol9HjfhUAkEqoxtnauM29pbWOq2/WBprdSjt1coJ2PZjGeXKujXjQv0esoPXEHEhtyzAEkKcBvdk/7106o6F3SK9++Ju7woTPfyCQxrGpHLJoV0g127heEIFV5FcnI3ADlRt/pNDtG1G5uL8tcyuyBSSAu3MdlKofbHc/oD6faS3iOIpYU6tAxErEZHfy8vjV7o7Zsut20jSwEoSSEYk4wR3d5FYntYrK1v/RzMy9XGiPInCd3Gcbb8hVnoSsDayrXtwlvANjI55khsAeOQtWb0RXexsvZ+ptmkyO7f/nnSjp2pyXtwY+oVIwhbOcns+9GektwFsJlGcqG+hUfNqXujy5M0gGxAUVF8XBsvHksiiGjw9wzQCYfjP8AzGjrncUCmP40n8x+tRjqJaa+R3Sc/iv76G3z4lOTsQKu3DYmbP72KB66HnMQhHF+9g8qb2KGyUYuWjSaaEEjrFPkc1SuR+RkxuMHf30NvLg2MwSaKTOB7K5B99Vl15eMRvA4WT1Qce7txmnx5ZydtaBkxxiv2JiMQBkHlRvo1l7m5iyQJbO4TGdt42obJCqOy77EiifRcD9NQL++sqn3xtV7IJD90Lke1fTesDRrwhWzkbkEb/EU76PHcWmr6nBOqolxMbiHBJDDkTk/Ts+FcssIblFivrlusKMlxGnEcvg5IGx22PwrqF7qbmyTUIYyQqkkc8kjGAcdn1+UoJxux5tSqji2qWcTXVxNMJ95XwFTAGGI570NsTaxScF1aNcDbHrkEfejOraZPcXzOH4ZZQGGQeeNwDWLGwvLaNuv4GbiBjLOGx347a7nBqrDwmnpBqz1K3S2XNrJDCAEBZNvKljVdFvBdXDx26vE0jMAMDAJJG1FpuGOSQTSiVWXOOHIG33ozpMZ1QyQW8kavFDxEuMjAx86gouEv49l3JSj/JoU+kV9d2t7Db2s7QQizt24I1C7mJSd8Z5mgjSPK2ZZHcnnxsTRLpWc6pCe+ytv/hShCnJFbDIhjsrC3mtre5YSmVYl2BGNht9adtefqNC05UIUIQMEZ5RAY+dKtpGh0W3ZtiVUAg47qN9LLywl0+2ghulkaJsnhO/sqMn4Gs1t2mXpKmhI1/PpluCckWwPxkkP9600aNmlkHCxHCAcHGN6s6rHG00Uk0wjXqYl9ks3sDO3mTWmoxx6fHClpKkxnjDyMr54MH2Tjtq/1SJVuzbVEla1aGEuSZlU8bD1VAY//ZarpD6Np5luJFYiRfVjOTy51SM5baReJc5xnt76nQidSkcmDjJ4lPh40a0C0SXGqma3W3IAVRheMZ7c79/KiFjqtqY+B7aElRzjkIJ93fVSztrG7km9K/CVAAr8eMnfl2f/ALVyDRbVlc2d60jkYVQ4z5eVQySxpcWXgsj+SYTto7S+tUuYRIgYnYtnkSO3yoFPZ4nkHF+0ezx863ay1YEL6NNt7IRxwj50Pktb8SMGkIOTnMlJGKXUikpv8HYbjiNw5J7eWagazeV8meQA8gvZVyaMm4fzqaCEkisEXbNmkgDd9GBeshe8mBXO+B21jU9EebqkFsGWIkrIcDfbfberWp6xfafqr28Vms0CKvskcZJGTXk6SWV9C8PG0U3IxybHPdvvmt0INpbMWTIk3oUNXstOhd2n/BkB3MJ4t/KotCslXVbW4t545oVdskeqRlSOXvqre28zX00YDvhjnHMefZUSwtA206RA88niYe4cvfWiMVFdmdyt2lQw23BDaQSJcMAEBZASeHbs7t8bd9dGuZer6O2roBwKjEry4gInOPpXG47pICOpMj+LbAe4U9aLql/f6AizPB+Gs6espGV4OzBydgaFVbbCt6QH1iZ2aCeJmETKSvFjIOeRHeOXw769hWUOBxFgDvzAxWtzEJbOa3ZmKKOvUhtwy/deL4CvCQFAqsWY5GQQN/HP1rHPcVxRqhqTsqXECyyyrwj9XsQMkHuHzph6Lxw2huHDBV9GOWY+VAb6C8tdPfVcQ9RC4hdix48vjHq4xjxzQK4vvTFEckrFRyU7CrwjL4slOUdo16Rwy3GqW6QxtI3oNtsozj8JfhUcGhyJg38sduCcBScsfcKtXWs3VxCsSN1RWNIxwgrkKoUb+QFV9M1fUNEZ2t7ySJ2biYiTiycYyc7Zx21p3WjPaTHnoz0aubiVVvbOeOwityImuF4A7YAHqZ4s5yc4wMeVId2lxZzy2txIsksLcDsnIkc8bDbNMSdMNfkSKW5nha2YZZrhTGrDwA3Y47QCKI2jW+r2ouXSN4mYgl48AHJHac9lZ8mR4ttaNEMaydPYhiQFvxwXHedyKnhhjlVikkgXxAXA8W3A9wJpvn6PaZNxEII2HNoWx/tQ656LlYfycryZO/HjGPcKWPl45HS8Wa2AoHgaUrdQRmAL+znJP83P6VL1OksGEUs0TN7PGvEo+AzUjaLfh+Brd2PZjH1otp/Ro5D3jcI5iNDk+802TLjjvkCGOb1xBA0K9lUPCI5Yz7LI4xj30X03o91LpNcsWdSCETYA+PfTDDFHD1dvAirkhEUdpNa6peQWxaK3QSldmkYnBPgB2Vl92TIq6Ro9WPG/yzAeOKOSVxxhBhV7C3YPr8KR7m8kNxL+r9s8lHfTJdSNJbxx8fC7YZuFRzPIY7NqWbgRJPIjOcq5B+NacWJQVJkcmTk7Y89LNb1HTb9ltoV9GIz1xXO/d3D50Cj1q4ncSG+uI5TyxIQPhyNPl7LbenzW0+ByI4xkMp5UOu+hVhd5e0JtpDv6pyh93Ko48kYPjKOymSEprlF6FPUHvLm4El3cs8yJwDiwGI7MjtodLatIGY8TSk7k4weXZ2bZpjuejesacShhSeE8mUf8x86saf0Z1e7cHqjGhOQFB+taXlgkZlCbdA3Vhc3OhaLbANIIRMhVd98pjNUrbo/eSetJwRjx3PwFdCk09be1iimUcce2/uqCA20jFYZI2I5hWBIrJPy5f1Rqj40f7MWrTotATmUu48dvkKZ9P0uO0iCwYiI58I7KuRxAHvqUvwkRcI3Gck4FZnmnJ7ZojjhHpAuXTYpyWdZN8j1AoyNweXmedU4ujFsGVpZp+EZPBkA7ntNMCRMCTkEk5wOQrfDA4IzUvbNaTG9cQBq2iNJ0dutK04wQ288qStxRkvxqQc5z4dxpAu+jeq2x3gEuO2FuL6gH5V1/hVlxnG9aGAc8A+6rQ8zJBV2Sn48Jb6OIK1xaS5Bmt5R5owq9bXkkkkktxNGshG03VAyY7lOMDtJOM+NdXubC3uF4LiFXXtDKCPnSrrvQ0ScMmjxpFjPFHxEK3lzx/vWzF5kJupKjLk8aUVaYl3zQXUvWRxvH2Fncu7892Ync8qntby6toUWCdlWMnhA7CeZrefR9Rt5Ormsp+InbhQkH3ii2l9D727Ie8It4eZXmx93ZWieXGo7eiOOE29EWlaxqNzdRx9Ut0M7ll9YDzFN8cUjMSQFU9md81NZaZa6bD1VsnCvac7nzNbSSKsixjd3ICqOZycCvKyzWSXwR6OOLhH5MhMYB4QBnw7apardrp6IH/XPuFHYPGimt366bmzsuEyRjEs/Mlu4eApJu5hPMWmdmbvzuavj8eKfy7JyzSfXQT0qYM0uq3EjgW6EBMDAdthg++sx2/pQV2dRGc+yck/8ADVK6Ag0m3tkbLTt17DtxyUfImrKMbbSYWUj1JU4h/q3rYoxdKjM5SVu+wSZXW965lJRnyFzttt8qC3sJ9MnwDjrG+tFL31LmWIk4jdlXwGapPKrOzHOScmnjFMSUjomurHcLb3hLx8BaJuDGSRuP71pZa56IUEcjunarLy/54VgIJnvLNsHrPXTP76/7UGyMbjnWadSVl4Pjo6Zo+t2d2gHEI2PYTsffRzrcL6uADyxXJNMUtdxqsjRq53IGflTWL+bTTGguHdH9lCv0FJwk1aG5xumWekVkb2CaAsyiQbsnMUor0TZHUreMpB2JTceRBFMp12zmcrLMiSA4YNlCD763W+09z/m4M+Eq/eoNzWkVXB9noIXRFXrQ5AALMu5PjvVgwvInCxTh7eEb1os9ofZuI/6wf71PHLD2TL8RUuEuynKJ7qgBgHFZ4D2YNbie2/anT4j7143NqP8AqYx5sPvSeuTDzSI2RW9oYrTqiu6napHvbAHDXUIJGQDIo/vUD3+mp6xvoAO38RTXeuR3NGHLD2lrC8B8DUbavpWMi9jYd65OfgKry65pSn2pW/lib7UfVI7mi9wHwIrSV1jTMuFWg9z0mtUHDbQSu3ZyX45Jx8K20y7XUzI1zFho9ygbK+G+3ZVcfjSm6slkzKKspanrUCOYoGBkx8PPur3R+MSXSX906t6Pxz8QPqqFXA+ZznwobfJD6bcBVCJ1hAUchVscVt0clRWAN2/VptuEG7fE7VsxY4wl/hnyTlKK/ZVaeK+uJm4z1aI0ssmNgBvt4nlVBzZKkYuLdwxjDFonHM77g/erkEcqaTfSSMrZCqAe4MM/2oPM0DMfVKN3qc/KnS4pfsVttsta3II7mMRAZEEfCW7F4dqlkIewkhPtPa8QPey4P3qrqi9YlnMrKeK3C5JwTwkj7VaVWbUYVHDwhSjZYDYjHbVUttk29JArU1DXruf2wrD3qKASlxI4HYxppubZ0W36+NlfqghzscgkUuTRjrpP5j9a69satHRVuI/0kW4WWVXyoG/F4CoLn0Zbh1dlHrkYyCc52GOf/BSQ2r3/AKUX9JbiWTY4Hf5VHJrOomRpDdPxs+ScDekjhVHPLseYr2GGaMwwSHE6xkuMHkTsB5Y3qfpdPx21lLwsPxGQA+X+1II1nUOsP5lt3D8hzB2PLxqXUNb1K4iiWa6ZwrZAIGxwfCqcKVInyt7Gq5uwfRZSjnrIAWON8gMM/StTKpIXh4s8tuWaTpNWv3iiVrliEB4dht21quqXo5XDD3CpzhyY8Z0Nq9UJOCSI79vDypjg1+VbcItnCcftmAZ5Hw8PnXMxq9+f+pbblsPtUy61qKZ4bpxnY7D7VP1yXRRzX2OwMc7PIyYdm3BTnWsjpBIAIGOGByFGG8BSYdb1I7+lNnyH2rH6b1Lb82+x7h9qGPBJTUmzp5U40h0iijkCzsrhgvD6p4SvwqYG3O6oC3aW3PzpAbWdRCgi6cH3VkazqJGTdNk+A+1K/GlfYyzKh9lUuuQdqjs4evuBFISibsx8AMmkj9MagNxctnyH2rMWuakHkIu2z1ZHsjkfdTQ8dp7Flm+LHlTYMBxWssQI2eOUMT5gjHzolpkMdt1vVTdYHCkEqVIG/PNcwOr367LcsB5D7Vbi17VAcC8cZCjkO7yrRjxtO2SnNNaGq9tpjPJKysquzFSV2Iz2VY1vht/RYS2Ft4AAO1mO5wPhSBP0r160PVwapcLGdyhII+BqS91nUJ7kyS3TM5VQSQO7yoSxae+zll2hr02QT3UkLcS+kRPGBnkcZG3mKEspO+ST27UCi1a/jmSVLhg6MCpwNvlUUupXgkY9e2cnsFcoOgue2NciiTSbcsP1VwyYx3gH+xofe3DtdO2QDtkDlQlNTvTCyekNwlg2MDniqkt5cNIzNISSe4VWCpkpu0MUWqTwjAdgndnKn3HahEt8rSueGHdif1VUGuZv3zUHEx3JNUcUImz/2Q=="/>
          <p:cNvSpPr>
            <a:spLocks noChangeAspect="1" noChangeArrowheads="1"/>
          </p:cNvSpPr>
          <p:nvPr/>
        </p:nvSpPr>
        <p:spPr bwMode="auto">
          <a:xfrm>
            <a:off x="63500" y="-627063"/>
            <a:ext cx="1714500" cy="1285876"/>
          </a:xfrm>
          <a:prstGeom prst="rect">
            <a:avLst/>
          </a:prstGeom>
          <a:noFill/>
          <a:ln w="9525">
            <a:noFill/>
            <a:miter lim="800000"/>
            <a:headEnd/>
            <a:tailEnd/>
          </a:ln>
        </p:spPr>
        <p:txBody>
          <a:bodyPr/>
          <a:lstStyle/>
          <a:p>
            <a:endParaRPr lang="fr-FR">
              <a:latin typeface="Constantia" pitchFamily="18" charset="0"/>
            </a:endParaRPr>
          </a:p>
        </p:txBody>
      </p:sp>
      <p:pic>
        <p:nvPicPr>
          <p:cNvPr id="2049" name="Picture 1"/>
          <p:cNvPicPr>
            <a:picLocks noChangeAspect="1" noChangeArrowheads="1"/>
          </p:cNvPicPr>
          <p:nvPr/>
        </p:nvPicPr>
        <p:blipFill>
          <a:blip r:embed="rId3" cstate="print"/>
          <a:srcRect/>
          <a:stretch>
            <a:fillRect/>
          </a:stretch>
        </p:blipFill>
        <p:spPr bwMode="auto">
          <a:xfrm>
            <a:off x="395536" y="4149080"/>
            <a:ext cx="1656184" cy="2515391"/>
          </a:xfrm>
          <a:prstGeom prst="ellipse">
            <a:avLst/>
          </a:prstGeom>
          <a:noFill/>
          <a:ln w="9525">
            <a:noFill/>
            <a:miter lim="800000"/>
            <a:headEnd/>
            <a:tailEnd/>
          </a:ln>
          <a:effectLst/>
        </p:spPr>
      </p:pic>
      <p:pic>
        <p:nvPicPr>
          <p:cNvPr id="10" name="Image 1"/>
          <p:cNvPicPr>
            <a:picLocks noChangeAspect="1"/>
          </p:cNvPicPr>
          <p:nvPr/>
        </p:nvPicPr>
        <p:blipFill>
          <a:blip r:embed="rId4" cstate="print"/>
          <a:srcRect/>
          <a:stretch>
            <a:fillRect/>
          </a:stretch>
        </p:blipFill>
        <p:spPr bwMode="auto">
          <a:xfrm>
            <a:off x="6732240" y="1052736"/>
            <a:ext cx="2153195" cy="3077766"/>
          </a:xfrm>
          <a:prstGeom prst="ellipse">
            <a:avLst/>
          </a:prstGeom>
          <a:noFill/>
          <a:ln w="9525">
            <a:noFill/>
            <a:miter lim="800000"/>
            <a:headEnd/>
            <a:tailEnd/>
          </a:ln>
        </p:spPr>
      </p:pic>
      <p:pic>
        <p:nvPicPr>
          <p:cNvPr id="11" name="Image 1"/>
          <p:cNvPicPr>
            <a:picLocks noChangeAspect="1"/>
          </p:cNvPicPr>
          <p:nvPr/>
        </p:nvPicPr>
        <p:blipFill>
          <a:blip r:embed="rId5" cstate="print"/>
          <a:srcRect/>
          <a:stretch>
            <a:fillRect/>
          </a:stretch>
        </p:blipFill>
        <p:spPr bwMode="auto">
          <a:xfrm>
            <a:off x="251520" y="1700808"/>
            <a:ext cx="3456384" cy="2443949"/>
          </a:xfrm>
          <a:prstGeom prst="ellipse">
            <a:avLst/>
          </a:prstGeom>
          <a:noFill/>
          <a:ln w="9525">
            <a:noFill/>
            <a:miter lim="800000"/>
            <a:headEnd/>
            <a:tailEnd/>
          </a:ln>
        </p:spPr>
      </p:pic>
      <p:pic>
        <p:nvPicPr>
          <p:cNvPr id="12" name="Image 1"/>
          <p:cNvPicPr>
            <a:picLocks noChangeAspect="1"/>
          </p:cNvPicPr>
          <p:nvPr/>
        </p:nvPicPr>
        <p:blipFill>
          <a:blip r:embed="rId6" cstate="print"/>
          <a:srcRect/>
          <a:stretch>
            <a:fillRect/>
          </a:stretch>
        </p:blipFill>
        <p:spPr bwMode="auto">
          <a:xfrm>
            <a:off x="3923928" y="2132856"/>
            <a:ext cx="2664296" cy="2327969"/>
          </a:xfrm>
          <a:prstGeom prst="ellipse">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0 0  L -0.25 0  E" pathEditMode="relative" ptsTypes="">
                                      <p:cBhvr>
                                        <p:cTn id="6" dur="2000" fill="hold"/>
                                        <p:tgtEl>
                                          <p:spTgt spid="1638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1346</TotalTime>
  <Words>392</Words>
  <Application>Microsoft Office PowerPoint</Application>
  <PresentationFormat>Affichage à l'écran (4:3)</PresentationFormat>
  <Paragraphs>78</Paragraphs>
  <Slides>8</Slides>
  <Notes>5</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Débit</vt:lpstr>
      <vt:lpstr>Diapositive 1</vt:lpstr>
      <vt:lpstr>     Les PME représentent plus de 95%  de l’économie Française De qui ont-elles besoin ?</vt:lpstr>
      <vt:lpstr>Mais des débouchés possibles également au sein</vt:lpstr>
      <vt:lpstr>La place du gestionnaire administratif  dans l’organisation</vt:lpstr>
      <vt:lpstr>Le baccalauréat professionnel gestion administration c’est quoi ?</vt:lpstr>
      <vt:lpstr>Les disciplines enseignées</vt:lpstr>
      <vt:lpstr>  Les 4 pôles de l’enseignement professionnel  </vt:lpstr>
      <vt:lpstr>De quels moyens l’élève disposera durant sa formation ?</vt:lpstr>
    </vt:vector>
  </TitlesOfParts>
  <Company>Cité Scolaire Jean MOULIN - BEZIERS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TICE</dc:creator>
  <cp:lastModifiedBy>Administrateur</cp:lastModifiedBy>
  <cp:revision>28</cp:revision>
  <dcterms:created xsi:type="dcterms:W3CDTF">2012-01-30T12:58:21Z</dcterms:created>
  <dcterms:modified xsi:type="dcterms:W3CDTF">2013-05-23T13:50:51Z</dcterms:modified>
</cp:coreProperties>
</file>